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31800" indent="-2159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647700" indent="-2159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863600" indent="-2159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079500" indent="-2159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68" autoAdjust="0"/>
  </p:normalViewPr>
  <p:slideViewPr>
    <p:cSldViewPr>
      <p:cViewPr varScale="1">
        <p:scale>
          <a:sx n="54" d="100"/>
          <a:sy n="54" d="100"/>
        </p:scale>
        <p:origin x="-1668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87500" y="1006475"/>
            <a:ext cx="4594225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 smtClean="0"/>
          </a:p>
        </p:txBody>
      </p:sp>
    </p:spTree>
    <p:extLst>
      <p:ext uri="{BB962C8B-B14F-4D97-AF65-F5344CB8AC3E}">
        <p14:creationId xmlns:p14="http://schemas.microsoft.com/office/powerpoint/2010/main" val="1621347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fr-FR" altLang="en-US"/>
          </a:p>
        </p:txBody>
      </p:sp>
      <p:sp>
        <p:nvSpPr>
          <p:cNvPr id="2" name="Text Box 2"/>
          <p:cNvSpPr>
            <a:spLocks noGrp="1" noChangeArrowheads="1"/>
          </p:cNvSpPr>
          <p:nvPr>
            <p:ph type="body"/>
          </p:nvPr>
        </p:nvSpPr>
        <p:spPr>
          <a:xfrm>
            <a:off x="1185863" y="4787900"/>
            <a:ext cx="5407025" cy="38258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b="1" dirty="0" smtClean="0"/>
              <a:t>Figure 2</a:t>
            </a:r>
            <a:r>
              <a:rPr lang="en-US" dirty="0" smtClean="0"/>
              <a:t> Nitrogen isotope fractionation between liquid Fe-rich metal and silicate melt (Δ</a:t>
            </a:r>
            <a:r>
              <a:rPr lang="en-US" baseline="30000" dirty="0" smtClean="0"/>
              <a:t>15</a:t>
            </a:r>
            <a:r>
              <a:rPr lang="en-US" i="1" dirty="0" smtClean="0"/>
              <a:t>N</a:t>
            </a:r>
            <a:r>
              <a:rPr lang="en-US" baseline="30000" dirty="0" smtClean="0"/>
              <a:t>metal-silicate</a:t>
            </a:r>
            <a:r>
              <a:rPr lang="en-US" dirty="0" smtClean="0"/>
              <a:t>). Temperature has a very limited effect on Δ</a:t>
            </a:r>
            <a:r>
              <a:rPr lang="en-US" baseline="30000" dirty="0" smtClean="0"/>
              <a:t>15</a:t>
            </a:r>
            <a:r>
              <a:rPr lang="en-US" i="1" dirty="0" smtClean="0"/>
              <a:t>N</a:t>
            </a:r>
            <a:r>
              <a:rPr lang="en-US" baseline="30000" dirty="0" smtClean="0"/>
              <a:t>metal-silicate</a:t>
            </a:r>
            <a:r>
              <a:rPr lang="en-US" dirty="0" smtClean="0"/>
              <a:t> in the </a:t>
            </a:r>
            <a:r>
              <a:rPr lang="en-US" i="1" dirty="0" smtClean="0"/>
              <a:t>P-T </a:t>
            </a:r>
            <a:r>
              <a:rPr lang="en-US" dirty="0" smtClean="0"/>
              <a:t>range studied. Errors </a:t>
            </a:r>
            <a:r>
              <a:rPr lang="en-US" smtClean="0"/>
              <a:t>of Δ</a:t>
            </a:r>
            <a:r>
              <a:rPr lang="en-US" baseline="30000" smtClean="0"/>
              <a:t>15</a:t>
            </a:r>
            <a:r>
              <a:rPr lang="en-US" i="1" smtClean="0"/>
              <a:t>N</a:t>
            </a:r>
            <a:r>
              <a:rPr lang="en-US" baseline="30000" smtClean="0"/>
              <a:t>metal-silicate</a:t>
            </a:r>
            <a:r>
              <a:rPr lang="en-US" smtClean="0"/>
              <a:t> </a:t>
            </a:r>
            <a:r>
              <a:rPr lang="en-US" dirty="0" smtClean="0"/>
              <a:t>are at 95 % confidence interval.</a:t>
            </a:r>
            <a:endParaRPr lang="de-A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933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54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72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60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68939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7765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98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85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25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8237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7111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anose="05000000000000000000" pitchFamily="2" charset="2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5pPr>
      <a:lvl6pPr marL="15367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6pPr>
      <a:lvl7pPr marL="19939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7pPr>
      <a:lvl8pPr marL="24511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8pPr>
      <a:lvl9pPr marL="29083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2800" b="1">
          <a:solidFill>
            <a:srgbClr val="000000"/>
          </a:solidFill>
          <a:latin typeface="Times New Roman" charset="0"/>
          <a:ea typeface="ＭＳ Ｐゴシック" charset="0"/>
          <a:cs typeface="msgothic" charset="0"/>
        </a:defRPr>
      </a:lvl9pPr>
    </p:titleStyle>
    <p:bodyStyle>
      <a:lvl1pPr marL="431800" indent="-323850" algn="l" defTabSz="457200" rtl="0" eaLnBrk="0" fontAlgn="base" hangingPunct="0">
        <a:lnSpc>
          <a:spcPct val="93000"/>
        </a:lnSpc>
        <a:spcBef>
          <a:spcPct val="0"/>
        </a:spcBef>
        <a:spcAft>
          <a:spcPts val="888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295400" indent="-2159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727200" indent="-2159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anose="05050102010706020507" pitchFamily="18" charset="2"/>
        <a:buChar char="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159000" indent="-2159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anose="05000000000000000000" pitchFamily="2" charset="2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6162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30734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5306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9878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"/>
          <p:cNvSpPr txBox="1">
            <a:spLocks noChangeArrowheads="1"/>
          </p:cNvSpPr>
          <p:nvPr/>
        </p:nvSpPr>
        <p:spPr bwMode="auto">
          <a:xfrm>
            <a:off x="7237413" y="4859338"/>
            <a:ext cx="2555875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6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altLang="de-DE" sz="1400" b="1" dirty="0">
                <a:latin typeface="Arial" pitchFamily="34" charset="0"/>
                <a:cs typeface="Arial" pitchFamily="34" charset="0"/>
              </a:rPr>
              <a:t>Figure 2</a:t>
            </a:r>
            <a:r>
              <a:rPr lang="en-US" altLang="de-DE" sz="1400" dirty="0">
                <a:latin typeface="Arial" pitchFamily="34" charset="0"/>
                <a:cs typeface="Arial" pitchFamily="34" charset="0"/>
              </a:rPr>
              <a:t> Nitrogen isotope fractionation between liquid Fe-rich metal and silicate melt (</a:t>
            </a:r>
            <a:r>
              <a:rPr lang="en-US" altLang="de-DE" sz="1400" dirty="0"/>
              <a:t>Δ</a:t>
            </a:r>
            <a:r>
              <a:rPr lang="en-US" altLang="de-DE" sz="1400" baseline="30000" dirty="0"/>
              <a:t>15</a:t>
            </a:r>
            <a:r>
              <a:rPr lang="en-US" altLang="de-DE" sz="1400" i="1" dirty="0"/>
              <a:t>N</a:t>
            </a:r>
            <a:r>
              <a:rPr lang="en-US" altLang="de-DE" sz="1400" baseline="30000" dirty="0"/>
              <a:t>metal-silicate</a:t>
            </a:r>
            <a:r>
              <a:rPr lang="en-US" altLang="de-DE" sz="1400" dirty="0">
                <a:latin typeface="Arial" pitchFamily="34" charset="0"/>
                <a:cs typeface="Arial" pitchFamily="34" charset="0"/>
              </a:rPr>
              <a:t>). Temperature has a very limited effect on </a:t>
            </a:r>
            <a:r>
              <a:rPr lang="en-US" altLang="de-DE" sz="1400" dirty="0"/>
              <a:t>Δ</a:t>
            </a:r>
            <a:r>
              <a:rPr lang="en-US" altLang="de-DE" sz="1400" baseline="30000" dirty="0"/>
              <a:t>15</a:t>
            </a:r>
            <a:r>
              <a:rPr lang="en-US" altLang="de-DE" sz="1400" i="1" dirty="0"/>
              <a:t>N</a:t>
            </a:r>
            <a:r>
              <a:rPr lang="en-US" altLang="de-DE" sz="1400" baseline="30000" dirty="0"/>
              <a:t>metal-silicate</a:t>
            </a:r>
            <a:r>
              <a:rPr lang="en-US" altLang="de-DE" sz="1400" dirty="0">
                <a:latin typeface="Arial" pitchFamily="34" charset="0"/>
                <a:cs typeface="Arial" pitchFamily="34" charset="0"/>
              </a:rPr>
              <a:t>in the </a:t>
            </a:r>
            <a:r>
              <a:rPr lang="en-US" altLang="de-DE" sz="1400" i="1" dirty="0">
                <a:latin typeface="Arial" pitchFamily="34" charset="0"/>
                <a:cs typeface="Arial" pitchFamily="34" charset="0"/>
              </a:rPr>
              <a:t>P-T </a:t>
            </a:r>
            <a:r>
              <a:rPr lang="en-US" altLang="de-DE" sz="1400" dirty="0">
                <a:latin typeface="Arial" pitchFamily="34" charset="0"/>
                <a:cs typeface="Arial" pitchFamily="34" charset="0"/>
              </a:rPr>
              <a:t>range studied. Errors of </a:t>
            </a:r>
            <a:r>
              <a:rPr lang="en-US" altLang="de-DE" sz="1400" dirty="0"/>
              <a:t>Δ</a:t>
            </a:r>
            <a:r>
              <a:rPr lang="en-US" altLang="de-DE" sz="1400" baseline="30000" dirty="0"/>
              <a:t>15</a:t>
            </a:r>
            <a:r>
              <a:rPr lang="en-US" altLang="de-DE" sz="1400" i="1" dirty="0"/>
              <a:t>N</a:t>
            </a:r>
            <a:r>
              <a:rPr lang="en-US" altLang="de-DE" sz="1400" baseline="30000" dirty="0"/>
              <a:t>metal-silicate</a:t>
            </a:r>
            <a:r>
              <a:rPr lang="en-US" altLang="de-DE" sz="1400" dirty="0">
                <a:latin typeface="Arial" pitchFamily="34" charset="0"/>
                <a:cs typeface="Arial" pitchFamily="34" charset="0"/>
              </a:rPr>
              <a:t> are at 95 % confidence interval.</a:t>
            </a:r>
            <a:endParaRPr lang="de-AT" alt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144463" y="7304088"/>
            <a:ext cx="64801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itchFamily="2" charset="2"/>
              <a:buNone/>
            </a:pPr>
            <a:r>
              <a:rPr lang="fr-FR" altLang="en-US" sz="1200" b="1" dirty="0">
                <a:latin typeface="Arial" pitchFamily="34" charset="0"/>
              </a:rPr>
              <a:t>Li </a:t>
            </a:r>
            <a:r>
              <a:rPr lang="fr-FR" altLang="en-US" sz="1200" b="1" i="1" dirty="0">
                <a:latin typeface="Arial" pitchFamily="34" charset="0"/>
              </a:rPr>
              <a:t>et al. </a:t>
            </a:r>
            <a:r>
              <a:rPr lang="tr-TR" altLang="en-US" sz="1200" b="1" dirty="0">
                <a:latin typeface="Arial" pitchFamily="34" charset="0"/>
              </a:rPr>
              <a:t>(201</a:t>
            </a:r>
            <a:r>
              <a:rPr lang="fr-FR" altLang="en-US" sz="1200" b="1" dirty="0">
                <a:latin typeface="Arial" pitchFamily="34" charset="0"/>
              </a:rPr>
              <a:t>6)</a:t>
            </a:r>
            <a:r>
              <a:rPr lang="tr-TR" altLang="en-US" sz="1200" b="1" dirty="0">
                <a:latin typeface="Arial" pitchFamily="34" charset="0"/>
              </a:rPr>
              <a:t> </a:t>
            </a:r>
            <a:r>
              <a:rPr lang="tr-TR" altLang="en-US" sz="1200" b="1" i="1" dirty="0">
                <a:latin typeface="Arial" pitchFamily="34" charset="0"/>
              </a:rPr>
              <a:t>Geochem. Persp. Let. </a:t>
            </a:r>
            <a:r>
              <a:rPr lang="fr-FR" altLang="en-US" sz="1200" b="1" dirty="0">
                <a:latin typeface="Arial" pitchFamily="34" charset="0"/>
              </a:rPr>
              <a:t>2</a:t>
            </a:r>
            <a:r>
              <a:rPr lang="tr-TR" altLang="en-US" sz="1200" b="1" dirty="0">
                <a:latin typeface="Arial" pitchFamily="34" charset="0"/>
              </a:rPr>
              <a:t>, </a:t>
            </a:r>
            <a:r>
              <a:rPr lang="fr-FR" altLang="en-US" sz="1200" b="1" dirty="0" smtClean="0">
                <a:latin typeface="Arial" pitchFamily="34" charset="0"/>
              </a:rPr>
              <a:t>138-147</a:t>
            </a:r>
            <a:r>
              <a:rPr lang="tr-TR" altLang="en-US" sz="1200" b="1" dirty="0" smtClean="0">
                <a:latin typeface="Arial" pitchFamily="34" charset="0"/>
              </a:rPr>
              <a:t> </a:t>
            </a:r>
            <a:r>
              <a:rPr lang="tr-TR" altLang="en-US" sz="1200" b="1" dirty="0">
                <a:latin typeface="Arial" pitchFamily="34" charset="0"/>
              </a:rPr>
              <a:t>| doi: 10.7185/geochemlet.1</a:t>
            </a:r>
            <a:r>
              <a:rPr lang="fr-FR" altLang="en-US" sz="1200" b="1" dirty="0">
                <a:latin typeface="Arial" pitchFamily="34" charset="0"/>
              </a:rPr>
              <a:t>614</a:t>
            </a:r>
            <a:endParaRPr lang="en-GB" altLang="en-US" sz="1200" b="1" dirty="0">
              <a:latin typeface="Arial" pitchFamily="34" charset="0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7237413" y="7326313"/>
            <a:ext cx="277177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itchFamily="2" charset="2"/>
              <a:buNone/>
            </a:pPr>
            <a:r>
              <a:rPr lang="en-GB" altLang="en-US" sz="1000">
                <a:latin typeface="Arial" pitchFamily="34" charset="0"/>
              </a:rPr>
              <a:t>© 2016 European Association of Geochemistry</a:t>
            </a:r>
          </a:p>
        </p:txBody>
      </p:sp>
      <p:pic>
        <p:nvPicPr>
          <p:cNvPr id="2053" name="Image 8" descr="GeoPerspLetters_logo_2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ZoneTexte 3"/>
          <p:cNvSpPr txBox="1">
            <a:spLocks noChangeArrowheads="1"/>
          </p:cNvSpPr>
          <p:nvPr/>
        </p:nvSpPr>
        <p:spPr bwMode="auto">
          <a:xfrm>
            <a:off x="5184775" y="250825"/>
            <a:ext cx="47513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6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msgothic"/>
              </a:defRPr>
            </a:lvl9pPr>
          </a:lstStyle>
          <a:p>
            <a:pPr algn="r" eaLnBrk="1">
              <a:spcAft>
                <a:spcPct val="0"/>
              </a:spcAft>
              <a:buSzPct val="45000"/>
              <a:buFont typeface="Wingdings" pitchFamily="2" charset="2"/>
              <a:buNone/>
            </a:pPr>
            <a:r>
              <a:rPr lang="fr-FR" altLang="en-US" sz="1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 </a:t>
            </a:r>
            <a:r>
              <a:rPr lang="fr-FR" altLang="en-US" sz="1400" b="1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et al. </a:t>
            </a:r>
          </a:p>
          <a:p>
            <a:pPr algn="r" eaLnBrk="1">
              <a:spcAft>
                <a:spcPct val="0"/>
              </a:spcAft>
              <a:buSzPct val="45000"/>
              <a:buFont typeface="Wingdings" pitchFamily="2" charset="2"/>
              <a:buNone/>
            </a:pPr>
            <a:r>
              <a:rPr lang="en-US" altLang="de-DE" sz="1400" b="1">
                <a:latin typeface="Arial" pitchFamily="34" charset="0"/>
                <a:cs typeface="Arial" pitchFamily="34" charset="0"/>
              </a:rPr>
              <a:t>Nitrogen isotope fractionation during terrestrial core-mantle separation</a:t>
            </a:r>
            <a:endParaRPr lang="en-US" altLang="en-US" sz="1400" b="1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5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1258888"/>
            <a:ext cx="6615112" cy="538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imes New Roman"/>
        <a:ea typeface="ＭＳ Ｐゴシック"/>
        <a:cs typeface="msgothic"/>
      </a:majorFont>
      <a:minorFont>
        <a:latin typeface="Times New Roman"/>
        <a:ea typeface="ＭＳ Ｐゴシック"/>
        <a:cs typeface="msgothic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0"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  <a:cs typeface="ms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0"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  <a:cs typeface="msgothic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116</Words>
  <Application>Microsoft Office PowerPoint</Application>
  <PresentationFormat>Benutzerdefiniert</PresentationFormat>
  <Paragraphs>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Times New Roman</vt:lpstr>
      <vt:lpstr>ＭＳ Ｐゴシック</vt:lpstr>
      <vt:lpstr>msgothic</vt:lpstr>
      <vt:lpstr>Arial</vt:lpstr>
      <vt:lpstr>Wingdings</vt:lpstr>
      <vt:lpstr>Symbol</vt:lpstr>
      <vt:lpstr>Thème Office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Marie-Aude Hulshoff</dc:creator>
  <cp:lastModifiedBy>Dagmar Henner</cp:lastModifiedBy>
  <cp:revision>55</cp:revision>
  <dcterms:modified xsi:type="dcterms:W3CDTF">2016-04-15T09:24:14Z</dcterms:modified>
</cp:coreProperties>
</file>