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602" autoAdjust="0"/>
  </p:normalViewPr>
  <p:slideViewPr>
    <p:cSldViewPr snapToGrid="0">
      <p:cViewPr varScale="1">
        <p:scale>
          <a:sx n="64" d="100"/>
          <a:sy n="64" d="100"/>
        </p:scale>
        <p:origin x="180" y="66"/>
      </p:cViewPr>
      <p:guideLst/>
    </p:cSldViewPr>
  </p:slideViewPr>
  <p:notesTextViewPr>
    <p:cViewPr>
      <p:scale>
        <a:sx n="1" d="1"/>
        <a:sy n="1" d="1"/>
      </p:scale>
      <p:origin x="0" y="-312"/>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9F15-E124-4A59-ADCB-FB1B9F434588}" type="datetimeFigureOut">
              <a:rPr lang="en-GB" smtClean="0"/>
              <a:t>02/11/2017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5EF4E-C39C-4320-9BC4-7602AEACBD62}" type="slidenum">
              <a:rPr lang="en-GB" smtClean="0"/>
              <a:t>‹N°›</a:t>
            </a:fld>
            <a:endParaRPr lang="en-GB"/>
          </a:p>
        </p:txBody>
      </p:sp>
    </p:spTree>
    <p:extLst>
      <p:ext uri="{BB962C8B-B14F-4D97-AF65-F5344CB8AC3E}">
        <p14:creationId xmlns:p14="http://schemas.microsoft.com/office/powerpoint/2010/main" val="6112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1 </a:t>
            </a:r>
            <a:r>
              <a:rPr lang="en-US" sz="1200" kern="1200" dirty="0">
                <a:solidFill>
                  <a:schemeClr val="tx1"/>
                </a:solidFill>
                <a:effectLst/>
                <a:latin typeface="+mn-lt"/>
                <a:ea typeface="+mn-ea"/>
                <a:cs typeface="+mn-cs"/>
              </a:rPr>
              <a:t>Satellite bathymetry map of the western Indian Ocean basin. Approximate aerial extent of Deccan Traps lava flows are shown by the gray fields on the Indian subcontinent. Numbers in the shaded region correspond to sampling regions: 1 – Kutch (samples 1-5), 2 – Saurashtra (samples 6-46), 3 – </a:t>
            </a:r>
            <a:r>
              <a:rPr lang="en-US" sz="1200" kern="1200" dirty="0" err="1">
                <a:solidFill>
                  <a:schemeClr val="tx1"/>
                </a:solidFill>
                <a:effectLst/>
                <a:latin typeface="+mn-lt"/>
                <a:ea typeface="+mn-ea"/>
                <a:cs typeface="+mn-cs"/>
              </a:rPr>
              <a:t>Pavagadh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Kalsubai</a:t>
            </a:r>
            <a:r>
              <a:rPr lang="en-US" sz="1200" kern="1200" dirty="0">
                <a:solidFill>
                  <a:schemeClr val="tx1"/>
                </a:solidFill>
                <a:effectLst/>
                <a:latin typeface="+mn-lt"/>
                <a:ea typeface="+mn-ea"/>
                <a:cs typeface="+mn-cs"/>
              </a:rPr>
              <a:t>, Amba </a:t>
            </a:r>
            <a:r>
              <a:rPr lang="en-US" sz="1200" kern="1200" dirty="0" err="1">
                <a:solidFill>
                  <a:schemeClr val="tx1"/>
                </a:solidFill>
                <a:effectLst/>
                <a:latin typeface="+mn-lt"/>
                <a:ea typeface="+mn-ea"/>
                <a:cs typeface="+mn-cs"/>
              </a:rPr>
              <a:t>Dongar</a:t>
            </a:r>
            <a:r>
              <a:rPr lang="en-US" sz="1200" kern="1200" dirty="0">
                <a:solidFill>
                  <a:schemeClr val="tx1"/>
                </a:solidFill>
                <a:effectLst/>
                <a:latin typeface="+mn-lt"/>
                <a:ea typeface="+mn-ea"/>
                <a:cs typeface="+mn-cs"/>
              </a:rPr>
              <a:t> and surrounds (samples 48-54, 63-78), 4 – Dhule and surrounds (samples 55-62); 5 – Mumbai, Western Ghats and coastal Maharashtra (samples 79-115, MMF7). Approximate trace of the Réunion hotspot is shown by the transparent black arrow, approximate plate motion vectors are shown by solid black arrows over land areas and are proportional to plate motions. Base map reproduced from the GEBCO world map 2014, www.gebco.net.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5EF4E-C39C-4320-9BC4-7602AEACBD62}" type="slidenum">
              <a:rPr lang="en-GB" smtClean="0"/>
              <a:t>1</a:t>
            </a:fld>
            <a:endParaRPr lang="en-GB"/>
          </a:p>
        </p:txBody>
      </p:sp>
    </p:spTree>
    <p:extLst>
      <p:ext uri="{BB962C8B-B14F-4D97-AF65-F5344CB8AC3E}">
        <p14:creationId xmlns:p14="http://schemas.microsoft.com/office/powerpoint/2010/main" val="28658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B77A-AD9E-42CE-90FE-2A2B85BA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BDCB0-2F98-4689-B4DC-EBA31EED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B18CC1-746B-4575-80C5-9180D943F9B0}"/>
              </a:ext>
            </a:extLst>
          </p:cNvPr>
          <p:cNvSpPr>
            <a:spLocks noGrp="1"/>
          </p:cNvSpPr>
          <p:nvPr>
            <p:ph type="dt" sz="half" idx="10"/>
          </p:nvPr>
        </p:nvSpPr>
        <p:spPr/>
        <p:txBody>
          <a:bodyPr/>
          <a:lstStyle/>
          <a:p>
            <a:fld id="{8C1B2804-2022-499F-AEBC-0A6FF3388BE2}" type="datetimeFigureOut">
              <a:rPr lang="en-GB" smtClean="0"/>
              <a:t>02/11/2017</a:t>
            </a:fld>
            <a:endParaRPr lang="en-GB"/>
          </a:p>
        </p:txBody>
      </p:sp>
      <p:sp>
        <p:nvSpPr>
          <p:cNvPr id="5" name="Footer Placeholder 4">
            <a:extLst>
              <a:ext uri="{FF2B5EF4-FFF2-40B4-BE49-F238E27FC236}">
                <a16:creationId xmlns:a16="http://schemas.microsoft.com/office/drawing/2014/main" id="{EF625D76-471C-46CA-85B1-9542E01A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3BD73-5656-4ABB-9EC0-E921F08CF387}"/>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006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4C8-EF40-4129-B925-4B9888E27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2B0D2-5CC9-448C-9BD4-5A2D7A8B3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5027-A13C-44B4-9C3B-CAF026DAFDC1}"/>
              </a:ext>
            </a:extLst>
          </p:cNvPr>
          <p:cNvSpPr>
            <a:spLocks noGrp="1"/>
          </p:cNvSpPr>
          <p:nvPr>
            <p:ph type="dt" sz="half" idx="10"/>
          </p:nvPr>
        </p:nvSpPr>
        <p:spPr/>
        <p:txBody>
          <a:bodyPr/>
          <a:lstStyle/>
          <a:p>
            <a:fld id="{8C1B2804-2022-499F-AEBC-0A6FF3388BE2}" type="datetimeFigureOut">
              <a:rPr lang="en-GB" smtClean="0"/>
              <a:t>02/11/2017</a:t>
            </a:fld>
            <a:endParaRPr lang="en-GB"/>
          </a:p>
        </p:txBody>
      </p:sp>
      <p:sp>
        <p:nvSpPr>
          <p:cNvPr id="5" name="Footer Placeholder 4">
            <a:extLst>
              <a:ext uri="{FF2B5EF4-FFF2-40B4-BE49-F238E27FC236}">
                <a16:creationId xmlns:a16="http://schemas.microsoft.com/office/drawing/2014/main" id="{0E1EE38C-12E3-410D-A654-891177890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9C061-4FD5-4723-87C0-82A1607760F9}"/>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7685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2312C-0787-421F-B6C4-28205E7AC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4ECF14-3AFA-47E6-93C1-FD81DDB73F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80EAF-EE41-4061-B44A-35C321DF1694}"/>
              </a:ext>
            </a:extLst>
          </p:cNvPr>
          <p:cNvSpPr>
            <a:spLocks noGrp="1"/>
          </p:cNvSpPr>
          <p:nvPr>
            <p:ph type="dt" sz="half" idx="10"/>
          </p:nvPr>
        </p:nvSpPr>
        <p:spPr/>
        <p:txBody>
          <a:bodyPr/>
          <a:lstStyle/>
          <a:p>
            <a:fld id="{8C1B2804-2022-499F-AEBC-0A6FF3388BE2}" type="datetimeFigureOut">
              <a:rPr lang="en-GB" smtClean="0"/>
              <a:t>02/11/2017</a:t>
            </a:fld>
            <a:endParaRPr lang="en-GB"/>
          </a:p>
        </p:txBody>
      </p:sp>
      <p:sp>
        <p:nvSpPr>
          <p:cNvPr id="5" name="Footer Placeholder 4">
            <a:extLst>
              <a:ext uri="{FF2B5EF4-FFF2-40B4-BE49-F238E27FC236}">
                <a16:creationId xmlns:a16="http://schemas.microsoft.com/office/drawing/2014/main" id="{83E7AC7D-01FB-43A7-A07D-D6023C3A3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BA76D-FCB1-4559-B3F0-A878D1BD524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320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D16-66A3-4566-9E68-B544E2F10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D30713-681D-4D4B-86C3-CD3CC2C9B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2439B-D52C-4963-8A9E-E49B072760AB}"/>
              </a:ext>
            </a:extLst>
          </p:cNvPr>
          <p:cNvSpPr>
            <a:spLocks noGrp="1"/>
          </p:cNvSpPr>
          <p:nvPr>
            <p:ph type="dt" sz="half" idx="10"/>
          </p:nvPr>
        </p:nvSpPr>
        <p:spPr/>
        <p:txBody>
          <a:bodyPr/>
          <a:lstStyle/>
          <a:p>
            <a:fld id="{8C1B2804-2022-499F-AEBC-0A6FF3388BE2}" type="datetimeFigureOut">
              <a:rPr lang="en-GB" smtClean="0"/>
              <a:t>02/11/2017</a:t>
            </a:fld>
            <a:endParaRPr lang="en-GB"/>
          </a:p>
        </p:txBody>
      </p:sp>
      <p:sp>
        <p:nvSpPr>
          <p:cNvPr id="5" name="Footer Placeholder 4">
            <a:extLst>
              <a:ext uri="{FF2B5EF4-FFF2-40B4-BE49-F238E27FC236}">
                <a16:creationId xmlns:a16="http://schemas.microsoft.com/office/drawing/2014/main" id="{3D10BB58-8C09-4EAB-BDE2-C4BE4D362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26362-35E5-438E-AE2E-345E8D37223D}"/>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938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ADCD-2C59-499A-8BB6-1B7EEAD5B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45C4F-5F3F-4202-9011-7A0120E44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81016-7CA1-4BD6-9CFA-A9F658D7B464}"/>
              </a:ext>
            </a:extLst>
          </p:cNvPr>
          <p:cNvSpPr>
            <a:spLocks noGrp="1"/>
          </p:cNvSpPr>
          <p:nvPr>
            <p:ph type="dt" sz="half" idx="10"/>
          </p:nvPr>
        </p:nvSpPr>
        <p:spPr/>
        <p:txBody>
          <a:bodyPr/>
          <a:lstStyle/>
          <a:p>
            <a:fld id="{8C1B2804-2022-499F-AEBC-0A6FF3388BE2}" type="datetimeFigureOut">
              <a:rPr lang="en-GB" smtClean="0"/>
              <a:t>02/11/2017</a:t>
            </a:fld>
            <a:endParaRPr lang="en-GB"/>
          </a:p>
        </p:txBody>
      </p:sp>
      <p:sp>
        <p:nvSpPr>
          <p:cNvPr id="5" name="Footer Placeholder 4">
            <a:extLst>
              <a:ext uri="{FF2B5EF4-FFF2-40B4-BE49-F238E27FC236}">
                <a16:creationId xmlns:a16="http://schemas.microsoft.com/office/drawing/2014/main" id="{A7F5D68C-83EE-4C22-8119-880A314D7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1CC1-DCB7-4B45-A3EB-14F55F33851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892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FB2F-3441-4C29-82F2-C00B6967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942F89-D38D-4DF3-9842-7CCE48938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94011-0760-48E9-B43B-DD3FFC8CF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1C331-6084-4441-85DB-7E7BDFF86069}"/>
              </a:ext>
            </a:extLst>
          </p:cNvPr>
          <p:cNvSpPr>
            <a:spLocks noGrp="1"/>
          </p:cNvSpPr>
          <p:nvPr>
            <p:ph type="dt" sz="half" idx="10"/>
          </p:nvPr>
        </p:nvSpPr>
        <p:spPr/>
        <p:txBody>
          <a:bodyPr/>
          <a:lstStyle/>
          <a:p>
            <a:fld id="{8C1B2804-2022-499F-AEBC-0A6FF3388BE2}" type="datetimeFigureOut">
              <a:rPr lang="en-GB" smtClean="0"/>
              <a:t>02/11/2017</a:t>
            </a:fld>
            <a:endParaRPr lang="en-GB"/>
          </a:p>
        </p:txBody>
      </p:sp>
      <p:sp>
        <p:nvSpPr>
          <p:cNvPr id="6" name="Footer Placeholder 5">
            <a:extLst>
              <a:ext uri="{FF2B5EF4-FFF2-40B4-BE49-F238E27FC236}">
                <a16:creationId xmlns:a16="http://schemas.microsoft.com/office/drawing/2014/main" id="{18649EB1-EDBE-4C05-B153-AFA8C5EA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3A5BF-8E1D-441A-AD59-5E8C7D2D2033}"/>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1341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436-B1AB-4884-9E80-4F95E5105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E4BCD-85C2-4CEA-8526-EB8082DD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43E3DD-0812-4D7D-97D0-56CCC315C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1EB60D-88C3-4999-889F-4D75C0335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C0CEC-2BBA-4B8C-9C49-1C6B61148D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0D2AE-E9FC-4363-9ACD-BEF5701C10B0}"/>
              </a:ext>
            </a:extLst>
          </p:cNvPr>
          <p:cNvSpPr>
            <a:spLocks noGrp="1"/>
          </p:cNvSpPr>
          <p:nvPr>
            <p:ph type="dt" sz="half" idx="10"/>
          </p:nvPr>
        </p:nvSpPr>
        <p:spPr/>
        <p:txBody>
          <a:bodyPr/>
          <a:lstStyle/>
          <a:p>
            <a:fld id="{8C1B2804-2022-499F-AEBC-0A6FF3388BE2}" type="datetimeFigureOut">
              <a:rPr lang="en-GB" smtClean="0"/>
              <a:t>02/11/2017</a:t>
            </a:fld>
            <a:endParaRPr lang="en-GB"/>
          </a:p>
        </p:txBody>
      </p:sp>
      <p:sp>
        <p:nvSpPr>
          <p:cNvPr id="8" name="Footer Placeholder 7">
            <a:extLst>
              <a:ext uri="{FF2B5EF4-FFF2-40B4-BE49-F238E27FC236}">
                <a16:creationId xmlns:a16="http://schemas.microsoft.com/office/drawing/2014/main" id="{07B08252-27D7-4369-8248-FA04CFEC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D69BAD-A5F1-49F0-88A6-E94477A56C8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6003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CED3-97DC-4798-B74C-DB047D87F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BFFF59-ACA7-44E4-91F7-D110A228592D}"/>
              </a:ext>
            </a:extLst>
          </p:cNvPr>
          <p:cNvSpPr>
            <a:spLocks noGrp="1"/>
          </p:cNvSpPr>
          <p:nvPr>
            <p:ph type="dt" sz="half" idx="10"/>
          </p:nvPr>
        </p:nvSpPr>
        <p:spPr/>
        <p:txBody>
          <a:bodyPr/>
          <a:lstStyle/>
          <a:p>
            <a:fld id="{8C1B2804-2022-499F-AEBC-0A6FF3388BE2}" type="datetimeFigureOut">
              <a:rPr lang="en-GB" smtClean="0"/>
              <a:t>02/11/2017</a:t>
            </a:fld>
            <a:endParaRPr lang="en-GB"/>
          </a:p>
        </p:txBody>
      </p:sp>
      <p:sp>
        <p:nvSpPr>
          <p:cNvPr id="4" name="Footer Placeholder 3">
            <a:extLst>
              <a:ext uri="{FF2B5EF4-FFF2-40B4-BE49-F238E27FC236}">
                <a16:creationId xmlns:a16="http://schemas.microsoft.com/office/drawing/2014/main" id="{CBD7E3B0-6D81-4F00-82BA-59EA1DEC66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C9C2B-BAF8-4096-885A-F089972AFEA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2606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48B7B-DDEA-4733-A757-1F88959A72BE}"/>
              </a:ext>
            </a:extLst>
          </p:cNvPr>
          <p:cNvSpPr>
            <a:spLocks noGrp="1"/>
          </p:cNvSpPr>
          <p:nvPr>
            <p:ph type="dt" sz="half" idx="10"/>
          </p:nvPr>
        </p:nvSpPr>
        <p:spPr/>
        <p:txBody>
          <a:bodyPr/>
          <a:lstStyle/>
          <a:p>
            <a:fld id="{8C1B2804-2022-499F-AEBC-0A6FF3388BE2}" type="datetimeFigureOut">
              <a:rPr lang="en-GB" smtClean="0"/>
              <a:t>02/11/2017</a:t>
            </a:fld>
            <a:endParaRPr lang="en-GB"/>
          </a:p>
        </p:txBody>
      </p:sp>
      <p:sp>
        <p:nvSpPr>
          <p:cNvPr id="3" name="Footer Placeholder 2">
            <a:extLst>
              <a:ext uri="{FF2B5EF4-FFF2-40B4-BE49-F238E27FC236}">
                <a16:creationId xmlns:a16="http://schemas.microsoft.com/office/drawing/2014/main" id="{F98EF47A-014A-438F-8C89-B8EB5CE2A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4803F8-B3CF-4ECF-9388-1E8DA1FF5FD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02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E43-C6B2-40C4-8FFA-C52F89F29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57852-972A-4D31-AEBD-8F78579B8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E9D65-5526-4271-B6CA-35AB50F0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5EA18-2D15-40F3-A2C6-D56011A18616}"/>
              </a:ext>
            </a:extLst>
          </p:cNvPr>
          <p:cNvSpPr>
            <a:spLocks noGrp="1"/>
          </p:cNvSpPr>
          <p:nvPr>
            <p:ph type="dt" sz="half" idx="10"/>
          </p:nvPr>
        </p:nvSpPr>
        <p:spPr/>
        <p:txBody>
          <a:bodyPr/>
          <a:lstStyle/>
          <a:p>
            <a:fld id="{8C1B2804-2022-499F-AEBC-0A6FF3388BE2}" type="datetimeFigureOut">
              <a:rPr lang="en-GB" smtClean="0"/>
              <a:t>02/11/2017</a:t>
            </a:fld>
            <a:endParaRPr lang="en-GB"/>
          </a:p>
        </p:txBody>
      </p:sp>
      <p:sp>
        <p:nvSpPr>
          <p:cNvPr id="6" name="Footer Placeholder 5">
            <a:extLst>
              <a:ext uri="{FF2B5EF4-FFF2-40B4-BE49-F238E27FC236}">
                <a16:creationId xmlns:a16="http://schemas.microsoft.com/office/drawing/2014/main" id="{B1B7921E-6790-414D-BF40-B0EBDDBCE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9BEBD-4601-4E89-961A-F57B88523A9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1684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BA1-18D8-4EFD-B4F7-1CDF5114E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8A52-A027-4CA4-9D5C-D1F5A7EB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B8EE3-F341-4337-9869-E7CE7620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14204A-B11A-4FA3-B09C-AC7E325BE69E}"/>
              </a:ext>
            </a:extLst>
          </p:cNvPr>
          <p:cNvSpPr>
            <a:spLocks noGrp="1"/>
          </p:cNvSpPr>
          <p:nvPr>
            <p:ph type="dt" sz="half" idx="10"/>
          </p:nvPr>
        </p:nvSpPr>
        <p:spPr/>
        <p:txBody>
          <a:bodyPr/>
          <a:lstStyle/>
          <a:p>
            <a:fld id="{8C1B2804-2022-499F-AEBC-0A6FF3388BE2}" type="datetimeFigureOut">
              <a:rPr lang="en-GB" smtClean="0"/>
              <a:t>02/11/2017</a:t>
            </a:fld>
            <a:endParaRPr lang="en-GB"/>
          </a:p>
        </p:txBody>
      </p:sp>
      <p:sp>
        <p:nvSpPr>
          <p:cNvPr id="6" name="Footer Placeholder 5">
            <a:extLst>
              <a:ext uri="{FF2B5EF4-FFF2-40B4-BE49-F238E27FC236}">
                <a16:creationId xmlns:a16="http://schemas.microsoft.com/office/drawing/2014/main" id="{DD1D2141-4D98-4594-A074-B96040C2C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1AAAB-D8AC-4254-8E04-D31385E213C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62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878FC-9573-4705-AAD7-77EEC76A2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6D3BC-331D-4BAE-8423-9769C843B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0CBDD-5E47-415A-8076-50612360A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2804-2022-499F-AEBC-0A6FF3388BE2}" type="datetimeFigureOut">
              <a:rPr lang="en-GB" smtClean="0"/>
              <a:t>02/11/2017</a:t>
            </a:fld>
            <a:endParaRPr lang="en-GB"/>
          </a:p>
        </p:txBody>
      </p:sp>
      <p:sp>
        <p:nvSpPr>
          <p:cNvPr id="5" name="Footer Placeholder 4">
            <a:extLst>
              <a:ext uri="{FF2B5EF4-FFF2-40B4-BE49-F238E27FC236}">
                <a16:creationId xmlns:a16="http://schemas.microsoft.com/office/drawing/2014/main" id="{025D00AC-39A3-45E8-8AA0-F551116C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414DD2-6015-48ED-848E-AE15FA2D3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9AE1-45E4-4598-9D4D-71B7CF00AD8A}" type="slidenum">
              <a:rPr lang="en-GB" smtClean="0"/>
              <a:t>‹N°›</a:t>
            </a:fld>
            <a:endParaRPr lang="en-GB"/>
          </a:p>
        </p:txBody>
      </p:sp>
    </p:spTree>
    <p:extLst>
      <p:ext uri="{BB962C8B-B14F-4D97-AF65-F5344CB8AC3E}">
        <p14:creationId xmlns:p14="http://schemas.microsoft.com/office/powerpoint/2010/main" val="6061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GeoPerspLetters_logo_250.png">
            <a:extLst>
              <a:ext uri="{FF2B5EF4-FFF2-40B4-BE49-F238E27FC236}">
                <a16:creationId xmlns:a16="http://schemas.microsoft.com/office/drawing/2014/main" id="{43CDA8D4-EBD6-4957-A7BC-D25F00592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202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6EAD7618-3F46-4AC7-9DF4-2F101F44696A}"/>
              </a:ext>
            </a:extLst>
          </p:cNvPr>
          <p:cNvSpPr txBox="1">
            <a:spLocks noChangeArrowheads="1"/>
          </p:cNvSpPr>
          <p:nvPr/>
        </p:nvSpPr>
        <p:spPr bwMode="auto">
          <a:xfrm>
            <a:off x="8169639" y="179388"/>
            <a:ext cx="3854387"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888"/>
              </a:spcAft>
              <a:buClr>
                <a:srgbClr val="000000"/>
              </a:buClr>
              <a:buSzPct val="100000"/>
              <a:buFont typeface="Arial" panose="020B0604020202020204" pitchFamily="34" charset="0"/>
              <a:buChar char="•"/>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r">
              <a:spcAft>
                <a:spcPct val="0"/>
              </a:spcAft>
              <a:buSzPct val="45000"/>
              <a:buNone/>
            </a:pPr>
            <a:r>
              <a:rPr lang="de-AT" altLang="en-US" sz="1400" b="1" dirty="0">
                <a:latin typeface="Arial" panose="020B0604020202020204" pitchFamily="34" charset="0"/>
              </a:rPr>
              <a:t>Peters and Day</a:t>
            </a:r>
            <a:endParaRPr lang="en-US" altLang="en-US" sz="1400" b="1" dirty="0">
              <a:solidFill>
                <a:schemeClr val="tx1"/>
              </a:solidFill>
              <a:latin typeface="Arial" panose="020B0604020202020204" pitchFamily="34" charset="0"/>
              <a:cs typeface="Arial" panose="020B0604020202020204" pitchFamily="34" charset="0"/>
            </a:endParaRPr>
          </a:p>
          <a:p>
            <a:pPr algn="r">
              <a:spcAft>
                <a:spcPct val="0"/>
              </a:spcAft>
              <a:buSzPct val="45000"/>
              <a:buNone/>
            </a:pPr>
            <a:r>
              <a:rPr lang="en-GB" altLang="en-US" sz="1400" b="1" dirty="0">
                <a:solidFill>
                  <a:schemeClr val="tx1"/>
                </a:solidFill>
                <a:latin typeface="Arial" panose="020B0604020202020204" pitchFamily="34" charset="0"/>
                <a:cs typeface="Arial" panose="020B0604020202020204" pitchFamily="34" charset="0"/>
              </a:rPr>
              <a:t>A geochemical link between plume head and tail volcanism</a:t>
            </a:r>
          </a:p>
        </p:txBody>
      </p:sp>
      <p:sp>
        <p:nvSpPr>
          <p:cNvPr id="11" name="Text Box 4">
            <a:extLst>
              <a:ext uri="{FF2B5EF4-FFF2-40B4-BE49-F238E27FC236}">
                <a16:creationId xmlns:a16="http://schemas.microsoft.com/office/drawing/2014/main" id="{B1D637F6-4B43-4938-B9B5-C1D1F61E5A43}"/>
              </a:ext>
            </a:extLst>
          </p:cNvPr>
          <p:cNvSpPr txBox="1">
            <a:spLocks noChangeArrowheads="1"/>
          </p:cNvSpPr>
          <p:nvPr/>
        </p:nvSpPr>
        <p:spPr bwMode="auto">
          <a:xfrm>
            <a:off x="215900" y="647362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spcAft>
                <a:spcPct val="0"/>
              </a:spcAft>
              <a:buSzPct val="45000"/>
              <a:buNone/>
            </a:pPr>
            <a:r>
              <a:rPr lang="de-AT" altLang="en-US" sz="1200" b="1" dirty="0">
                <a:latin typeface="Arial" panose="020B0604020202020204" pitchFamily="34" charset="0"/>
              </a:rPr>
              <a:t> Peters and Day </a:t>
            </a:r>
            <a:r>
              <a:rPr lang="tr-TR" altLang="en-US" sz="1200" b="1" dirty="0">
                <a:latin typeface="Arial" panose="020B0604020202020204" pitchFamily="34" charset="0"/>
              </a:rPr>
              <a:t>(201</a:t>
            </a:r>
            <a:r>
              <a:rPr lang="en-US" altLang="en-US" sz="1200" b="1" dirty="0">
                <a:latin typeface="Arial" panose="020B0604020202020204" pitchFamily="34" charset="0"/>
              </a:rPr>
              <a:t>7</a:t>
            </a:r>
            <a:r>
              <a:rPr lang="fr-FR" altLang="en-US" sz="1200" b="1" dirty="0">
                <a:latin typeface="Arial" panose="020B0604020202020204" pitchFamily="34" charset="0"/>
              </a:rPr>
              <a:t>)</a:t>
            </a:r>
            <a:r>
              <a:rPr lang="tr-TR" altLang="en-US" sz="1200" b="1" dirty="0">
                <a:latin typeface="Arial" panose="020B0604020202020204" pitchFamily="34" charset="0"/>
              </a:rPr>
              <a:t> </a:t>
            </a:r>
            <a:r>
              <a:rPr lang="tr-TR" altLang="en-US" sz="1200" b="1" i="1" dirty="0">
                <a:latin typeface="Arial" panose="020B0604020202020204" pitchFamily="34" charset="0"/>
              </a:rPr>
              <a:t>Geochem. Persp. Let. </a:t>
            </a:r>
            <a:r>
              <a:rPr lang="fr-FR" altLang="en-US" sz="1200" b="1" dirty="0">
                <a:latin typeface="Arial" panose="020B0604020202020204" pitchFamily="34" charset="0"/>
              </a:rPr>
              <a:t>5</a:t>
            </a:r>
            <a:r>
              <a:rPr lang="tr-TR" altLang="en-US" sz="1200" b="1" dirty="0">
                <a:latin typeface="Arial" panose="020B0604020202020204" pitchFamily="34" charset="0"/>
              </a:rPr>
              <a:t>, </a:t>
            </a:r>
            <a:r>
              <a:rPr lang="en-US" altLang="en-US" sz="1200" b="1" dirty="0">
                <a:latin typeface="Arial" panose="020B0604020202020204" pitchFamily="34" charset="0"/>
              </a:rPr>
              <a:t>29-34</a:t>
            </a:r>
            <a:r>
              <a:rPr lang="fr-FR" altLang="en-US" sz="1200" b="1" dirty="0">
                <a:latin typeface="Arial" panose="020B0604020202020204" pitchFamily="34" charset="0"/>
              </a:rPr>
              <a:t> </a:t>
            </a:r>
            <a:r>
              <a:rPr lang="tr-TR" altLang="en-US" sz="1200" b="1" dirty="0">
                <a:latin typeface="Arial" panose="020B0604020202020204" pitchFamily="34" charset="0"/>
              </a:rPr>
              <a:t>| doi: 10.7185/geochemlet.1</a:t>
            </a:r>
            <a:r>
              <a:rPr lang="fr-FR" altLang="en-US" sz="1200" b="1" dirty="0">
                <a:latin typeface="Arial" panose="020B0604020202020204" pitchFamily="34" charset="0"/>
              </a:rPr>
              <a:t>742</a:t>
            </a:r>
            <a:endParaRPr lang="en-GB" altLang="en-US" sz="1200" b="1" dirty="0">
              <a:latin typeface="Arial" panose="020B0604020202020204" pitchFamily="34" charset="0"/>
            </a:endParaRPr>
          </a:p>
        </p:txBody>
      </p:sp>
      <p:sp>
        <p:nvSpPr>
          <p:cNvPr id="12" name="Text Box 5">
            <a:extLst>
              <a:ext uri="{FF2B5EF4-FFF2-40B4-BE49-F238E27FC236}">
                <a16:creationId xmlns:a16="http://schemas.microsoft.com/office/drawing/2014/main" id="{00A0C749-5157-4628-A3FB-7AAE3B8CF560}"/>
              </a:ext>
            </a:extLst>
          </p:cNvPr>
          <p:cNvSpPr txBox="1">
            <a:spLocks noChangeArrowheads="1"/>
          </p:cNvSpPr>
          <p:nvPr/>
        </p:nvSpPr>
        <p:spPr bwMode="auto">
          <a:xfrm>
            <a:off x="9274938" y="6473628"/>
            <a:ext cx="26273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eaLnBrk="1">
              <a:spcAft>
                <a:spcPct val="0"/>
              </a:spcAft>
              <a:buSzPct val="45000"/>
              <a:buFont typeface="Wingdings" panose="05000000000000000000" pitchFamily="2" charset="2"/>
              <a:buNone/>
            </a:pPr>
            <a:r>
              <a:rPr lang="en-GB" altLang="en-US" sz="1000" dirty="0">
                <a:latin typeface="Arial" panose="020B0604020202020204" pitchFamily="34" charset="0"/>
              </a:rPr>
              <a:t>© 2017 European Association of Geochemistry</a:t>
            </a:r>
          </a:p>
        </p:txBody>
      </p:sp>
      <p:sp>
        <p:nvSpPr>
          <p:cNvPr id="15" name="Rectangle 14">
            <a:extLst>
              <a:ext uri="{FF2B5EF4-FFF2-40B4-BE49-F238E27FC236}">
                <a16:creationId xmlns:a16="http://schemas.microsoft.com/office/drawing/2014/main" id="{05D4F318-9649-4DF1-9E5F-E27D37E6A5EB}"/>
              </a:ext>
            </a:extLst>
          </p:cNvPr>
          <p:cNvSpPr/>
          <p:nvPr/>
        </p:nvSpPr>
        <p:spPr>
          <a:xfrm>
            <a:off x="9274938" y="3347239"/>
            <a:ext cx="2386967" cy="2800767"/>
          </a:xfrm>
          <a:prstGeom prst="rect">
            <a:avLst/>
          </a:prstGeom>
        </p:spPr>
        <p:txBody>
          <a:bodyPr wrap="square">
            <a:spAutoFit/>
          </a:bodyPr>
          <a:lstStyle/>
          <a:p>
            <a:br>
              <a:rPr lang="en-US" sz="1100" dirty="0"/>
            </a:br>
            <a:r>
              <a:rPr lang="en-US" sz="1100" b="1" dirty="0"/>
              <a:t>Figure 1 </a:t>
            </a:r>
            <a:r>
              <a:rPr lang="en-US" sz="1100" dirty="0"/>
              <a:t>Satellite bathymetry map of the western Indian Ocean basin. Approximate aerial extent of Deccan Traps lava flows are shown by the gray fields on the Indian subcontinent. Numbers in the shaded region correspond to sampling regions: 1 – Kutch (samples 1-5), 2 – Saurashtra (samples 6-46), 3 – </a:t>
            </a:r>
            <a:r>
              <a:rPr lang="en-US" sz="1100" dirty="0" err="1"/>
              <a:t>Pavagadh</a:t>
            </a:r>
            <a:r>
              <a:rPr lang="en-US" sz="1100" dirty="0"/>
              <a:t>, </a:t>
            </a:r>
            <a:r>
              <a:rPr lang="en-US" sz="1100" dirty="0" err="1"/>
              <a:t>Kalsubai</a:t>
            </a:r>
            <a:r>
              <a:rPr lang="en-US" sz="1100" dirty="0"/>
              <a:t>, Amba </a:t>
            </a:r>
            <a:r>
              <a:rPr lang="en-US" sz="1100" dirty="0" err="1"/>
              <a:t>Dongar</a:t>
            </a:r>
            <a:r>
              <a:rPr lang="en-US" sz="1100" dirty="0"/>
              <a:t> and surrounds (samples 48-54, 63-78), 4 – Dhule and surrounds (samples 55-62); 5 – Mumbai, Western Ghats and coastal Maharashtra (samples 79-115, MMF7). Approximate trace…</a:t>
            </a:r>
            <a:endParaRPr lang="en-GB" sz="1100" dirty="0"/>
          </a:p>
        </p:txBody>
      </p:sp>
      <p:pic>
        <p:nvPicPr>
          <p:cNvPr id="8" name="Image 7">
            <a:extLst>
              <a:ext uri="{FF2B5EF4-FFF2-40B4-BE49-F238E27FC236}">
                <a16:creationId xmlns:a16="http://schemas.microsoft.com/office/drawing/2014/main" id="{DE599258-AC31-472D-AB6B-E5660282F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946" y="401672"/>
            <a:ext cx="5188502" cy="5891134"/>
          </a:xfrm>
          <a:prstGeom prst="rect">
            <a:avLst/>
          </a:prstGeom>
        </p:spPr>
      </p:pic>
    </p:spTree>
    <p:extLst>
      <p:ext uri="{BB962C8B-B14F-4D97-AF65-F5344CB8AC3E}">
        <p14:creationId xmlns:p14="http://schemas.microsoft.com/office/powerpoint/2010/main" val="286368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190</Words>
  <Application>Microsoft Office PowerPoint</Application>
  <PresentationFormat>Grand écran</PresentationFormat>
  <Paragraphs>7</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ＭＳ Ｐゴシック</vt:lpstr>
      <vt:lpstr>Arial</vt:lpstr>
      <vt:lpstr>Calibri</vt:lpstr>
      <vt:lpstr>Calibri Light</vt:lpstr>
      <vt:lpstr>msgothic</vt:lpstr>
      <vt:lpstr>Wingdings</vt:lpstr>
      <vt:lpstr>Office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Marie-Aude Hulshoff</dc:creator>
  <cp:lastModifiedBy>Alice Williams</cp:lastModifiedBy>
  <cp:revision>17</cp:revision>
  <dcterms:created xsi:type="dcterms:W3CDTF">2017-09-25T10:29:42Z</dcterms:created>
  <dcterms:modified xsi:type="dcterms:W3CDTF">2017-11-02T12:24:34Z</dcterms:modified>
</cp:coreProperties>
</file>