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64" d="100"/>
          <a:sy n="64" d="100"/>
        </p:scale>
        <p:origin x="90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03/10/2017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‹N°›</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Figure 1 </a:t>
            </a:r>
            <a:r>
              <a:rPr lang="en-US" sz="1200" kern="1200" dirty="0">
                <a:solidFill>
                  <a:schemeClr val="tx1"/>
                </a:solidFill>
                <a:effectLst/>
                <a:latin typeface="+mn-lt"/>
                <a:ea typeface="+mn-ea"/>
                <a:cs typeface="+mn-cs"/>
              </a:rPr>
              <a:t>Aqueous nickel impurity accelerates the formation of pyrite from a </a:t>
            </a:r>
            <a:r>
              <a:rPr lang="en-US" sz="1200" kern="1200" dirty="0" err="1">
                <a:solidFill>
                  <a:schemeClr val="tx1"/>
                </a:solidFill>
                <a:effectLst/>
                <a:latin typeface="+mn-lt"/>
                <a:ea typeface="+mn-ea"/>
                <a:cs typeface="+mn-cs"/>
              </a:rPr>
              <a:t>FeS</a:t>
            </a:r>
            <a:r>
              <a:rPr lang="en-US" sz="1200" kern="1200" baseline="-25000" dirty="0">
                <a:solidFill>
                  <a:schemeClr val="tx1"/>
                </a:solidFill>
                <a:effectLst/>
                <a:latin typeface="+mn-lt"/>
                <a:ea typeface="+mn-ea"/>
                <a:cs typeface="+mn-cs"/>
              </a:rPr>
              <a:t>(m)</a:t>
            </a:r>
            <a:r>
              <a:rPr lang="en-US" sz="1200" kern="1200" dirty="0">
                <a:solidFill>
                  <a:schemeClr val="tx1"/>
                </a:solidFill>
                <a:effectLst/>
                <a:latin typeface="+mn-lt"/>
                <a:ea typeface="+mn-ea"/>
                <a:cs typeface="+mn-cs"/>
              </a:rPr>
              <a:t> precursor.</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Powder XRD patterns of the solids collected over the course of the pyrite synthesis experiments conducted at room temperature in the absence (left) or presence (right) of aqueous Ni in the starting solution. Mk: </a:t>
            </a:r>
            <a:r>
              <a:rPr lang="en-US" sz="1200" kern="1200" dirty="0" err="1">
                <a:solidFill>
                  <a:schemeClr val="tx1"/>
                </a:solidFill>
                <a:effectLst/>
                <a:latin typeface="+mn-lt"/>
                <a:ea typeface="+mn-ea"/>
                <a:cs typeface="+mn-cs"/>
              </a:rPr>
              <a:t>nano</a:t>
            </a:r>
            <a:r>
              <a:rPr lang="en-US" sz="1200" kern="1200" dirty="0">
                <a:solidFill>
                  <a:schemeClr val="tx1"/>
                </a:solidFill>
                <a:effectLst/>
                <a:latin typeface="+mn-lt"/>
                <a:ea typeface="+mn-ea"/>
                <a:cs typeface="+mn-cs"/>
              </a:rPr>
              <a:t>-mackinawite; S: a-</a:t>
            </a:r>
            <a:r>
              <a:rPr lang="en-US" sz="1200" kern="1200" dirty="0" err="1">
                <a:solidFill>
                  <a:schemeClr val="tx1"/>
                </a:solidFill>
                <a:effectLst/>
                <a:latin typeface="+mn-lt"/>
                <a:ea typeface="+mn-ea"/>
                <a:cs typeface="+mn-cs"/>
              </a:rPr>
              <a:t>sulphur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Py</a:t>
            </a:r>
            <a:r>
              <a:rPr lang="en-US" sz="1200" kern="1200" dirty="0">
                <a:solidFill>
                  <a:schemeClr val="tx1"/>
                </a:solidFill>
                <a:effectLst/>
                <a:latin typeface="+mn-lt"/>
                <a:ea typeface="+mn-ea"/>
                <a:cs typeface="+mn-cs"/>
              </a:rPr>
              <a:t>: pyrite</a:t>
            </a:r>
            <a:r>
              <a:rPr lang="fr-FR" sz="1200" kern="1200" dirty="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03/10/2017</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03/10/2017</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03/10/2017</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03/10/2017</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03/10/2017</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03/10/2017</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03/10/2017</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03/10/2017</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03/10/2017</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03/10/2017</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03/10/2017</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‹N°›</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03/10/2017</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‹N°›</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8019738" y="179388"/>
            <a:ext cx="4004288"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eaLnBrk="1">
              <a:spcAft>
                <a:spcPct val="0"/>
              </a:spcAft>
              <a:buSzPct val="45000"/>
              <a:buFont typeface="Wingdings" panose="05000000000000000000" pitchFamily="2" charset="2"/>
              <a:buNone/>
            </a:pPr>
            <a:r>
              <a:rPr lang="fr-FR" altLang="en-US" sz="1400" b="1" dirty="0">
                <a:solidFill>
                  <a:schemeClr val="tx1"/>
                </a:solidFill>
                <a:latin typeface="Arial" panose="020B0604020202020204" pitchFamily="34" charset="0"/>
                <a:cs typeface="Arial" panose="020B0604020202020204" pitchFamily="34" charset="0"/>
              </a:rPr>
              <a:t>Morin </a:t>
            </a:r>
            <a:r>
              <a:rPr lang="fr-FR" altLang="en-US" sz="1400" b="1" i="1" dirty="0">
                <a:solidFill>
                  <a:schemeClr val="tx1"/>
                </a:solidFill>
                <a:latin typeface="Arial" panose="020B0604020202020204" pitchFamily="34" charset="0"/>
                <a:cs typeface="Arial" panose="020B0604020202020204" pitchFamily="34" charset="0"/>
              </a:rPr>
              <a:t>et al</a:t>
            </a:r>
            <a:r>
              <a:rPr lang="fr-FR" altLang="en-US" sz="1400" b="1" dirty="0">
                <a:solidFill>
                  <a:schemeClr val="tx1"/>
                </a:solidFill>
                <a:latin typeface="Arial" panose="020B0604020202020204" pitchFamily="34" charset="0"/>
                <a:cs typeface="Arial" panose="020B0604020202020204" pitchFamily="34" charset="0"/>
              </a:rPr>
              <a:t>.</a:t>
            </a:r>
            <a:endParaRPr lang="fr-FR" altLang="en-US" sz="1400" b="1" i="1" dirty="0">
              <a:solidFill>
                <a:schemeClr val="tx1"/>
              </a:solidFill>
              <a:latin typeface="Arial" panose="020B0604020202020204" pitchFamily="34" charset="0"/>
              <a:cs typeface="Arial" panose="020B0604020202020204" pitchFamily="34" charset="0"/>
            </a:endParaRPr>
          </a:p>
          <a:p>
            <a:pPr algn="r">
              <a:buNone/>
            </a:pPr>
            <a:r>
              <a:rPr lang="en-US" altLang="en-US" sz="1400" b="1" dirty="0">
                <a:solidFill>
                  <a:schemeClr val="tx1"/>
                </a:solidFill>
                <a:latin typeface="Arial" panose="020B0604020202020204" pitchFamily="34" charset="0"/>
                <a:cs typeface="Arial" panose="020B0604020202020204" pitchFamily="34" charset="0"/>
              </a:rPr>
              <a:t>Nickel accelerates pyrite nucleation at ambient temperature </a:t>
            </a:r>
            <a:endParaRPr lang="en-GB" altLang="en-US" sz="1400" b="1" dirty="0">
              <a:solidFill>
                <a:schemeClr val="tx1"/>
              </a:solidFill>
              <a:latin typeface="Arial" panose="020B0604020202020204" pitchFamily="34" charset="0"/>
              <a:cs typeface="Arial" panose="020B0604020202020204" pitchFamily="34" charset="0"/>
            </a:endParaRP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15900"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eaLnBrk="1">
              <a:spcAft>
                <a:spcPct val="0"/>
              </a:spcAft>
              <a:buSzPct val="45000"/>
              <a:buFont typeface="Wingdings" panose="05000000000000000000" pitchFamily="2" charset="2"/>
              <a:buNone/>
            </a:pPr>
            <a:r>
              <a:rPr lang="de-AT" altLang="en-US" sz="1200" b="1" dirty="0">
                <a:latin typeface="Arial" panose="020B0604020202020204" pitchFamily="34" charset="0"/>
              </a:rPr>
              <a:t>Morin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7</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5</a:t>
            </a:r>
            <a:r>
              <a:rPr lang="tr-TR" altLang="en-US" sz="1200" b="1" dirty="0">
                <a:latin typeface="Arial" panose="020B0604020202020204" pitchFamily="34" charset="0"/>
              </a:rPr>
              <a:t>, </a:t>
            </a:r>
            <a:r>
              <a:rPr lang="en-US" altLang="en-US" sz="1200" b="1" dirty="0">
                <a:latin typeface="Arial" panose="020B0604020202020204" pitchFamily="34" charset="0"/>
              </a:rPr>
              <a:t>6-11</a:t>
            </a:r>
            <a:r>
              <a:rPr lang="fr-FR" altLang="en-US" sz="1200" b="1" dirty="0">
                <a:latin typeface="Arial" panose="020B0604020202020204" pitchFamily="34" charset="0"/>
              </a:rPr>
              <a:t>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738</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9274938" y="6473628"/>
            <a:ext cx="2627313"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eaLnBrk="1">
              <a:spcAft>
                <a:spcPct val="0"/>
              </a:spcAft>
              <a:buSzPct val="45000"/>
              <a:buFont typeface="Wingdings" panose="05000000000000000000" pitchFamily="2" charset="2"/>
              <a:buNone/>
            </a:pPr>
            <a:r>
              <a:rPr lang="en-GB" altLang="en-US" sz="1000" dirty="0">
                <a:latin typeface="Arial" panose="020B0604020202020204" pitchFamily="34" charset="0"/>
              </a:rPr>
              <a:t>© 2017 European Association of Geochemistry</a:t>
            </a:r>
          </a:p>
        </p:txBody>
      </p:sp>
      <p:sp>
        <p:nvSpPr>
          <p:cNvPr id="15" name="Rectangle 14">
            <a:extLst>
              <a:ext uri="{FF2B5EF4-FFF2-40B4-BE49-F238E27FC236}">
                <a16:creationId xmlns:a16="http://schemas.microsoft.com/office/drawing/2014/main" id="{05D4F318-9649-4DF1-9E5F-E27D37E6A5EB}"/>
              </a:ext>
            </a:extLst>
          </p:cNvPr>
          <p:cNvSpPr/>
          <p:nvPr/>
        </p:nvSpPr>
        <p:spPr>
          <a:xfrm>
            <a:off x="9643134" y="1547665"/>
            <a:ext cx="2380892" cy="1785104"/>
          </a:xfrm>
          <a:prstGeom prst="rect">
            <a:avLst/>
          </a:prstGeom>
        </p:spPr>
        <p:txBody>
          <a:bodyPr wrap="square">
            <a:spAutoFit/>
          </a:bodyPr>
          <a:lstStyle/>
          <a:p>
            <a:r>
              <a:rPr lang="en-US" sz="1100" b="1" dirty="0"/>
              <a:t>Figure 1 </a:t>
            </a:r>
            <a:r>
              <a:rPr lang="en-US" sz="1100" dirty="0"/>
              <a:t>Aqueous nickel impurity accelerates the formation of pyrite from a </a:t>
            </a:r>
            <a:r>
              <a:rPr lang="en-US" sz="1100" dirty="0" err="1"/>
              <a:t>FeS</a:t>
            </a:r>
            <a:r>
              <a:rPr lang="en-US" sz="1100" baseline="-25000" dirty="0"/>
              <a:t>(m)</a:t>
            </a:r>
            <a:r>
              <a:rPr lang="en-US" sz="1100" dirty="0"/>
              <a:t> precursor.</a:t>
            </a:r>
            <a:r>
              <a:rPr lang="en-US" sz="1100" b="1" dirty="0"/>
              <a:t> </a:t>
            </a:r>
            <a:r>
              <a:rPr lang="en-US" sz="1100" dirty="0"/>
              <a:t>Powder XRD patterns of the solids collected over the course of the pyrite synthesis experiments conducted at room temperature in the absence (left) or presence (right) of aqueous Ni in the starting solution. Mk: </a:t>
            </a:r>
            <a:r>
              <a:rPr lang="en-US" sz="1100" dirty="0" err="1"/>
              <a:t>nano</a:t>
            </a:r>
            <a:r>
              <a:rPr lang="en-US" sz="1100" dirty="0"/>
              <a:t>-mackinawite; S: a-</a:t>
            </a:r>
            <a:r>
              <a:rPr lang="en-US" sz="1100" dirty="0" err="1"/>
              <a:t>sulphur</a:t>
            </a:r>
            <a:r>
              <a:rPr lang="en-US" sz="1100" dirty="0"/>
              <a:t>; </a:t>
            </a:r>
            <a:r>
              <a:rPr lang="en-US" sz="1100" dirty="0" err="1"/>
              <a:t>Py</a:t>
            </a:r>
            <a:r>
              <a:rPr lang="en-US" sz="1100" dirty="0"/>
              <a:t>: pyrite</a:t>
            </a:r>
            <a:r>
              <a:rPr lang="fr-FR" sz="1100" dirty="0"/>
              <a:t>.</a:t>
            </a:r>
            <a:endParaRPr lang="en-GB" sz="1100" dirty="0"/>
          </a:p>
        </p:txBody>
      </p:sp>
      <p:pic>
        <p:nvPicPr>
          <p:cNvPr id="7" name="Image 6">
            <a:extLst>
              <a:ext uri="{FF2B5EF4-FFF2-40B4-BE49-F238E27FC236}">
                <a16:creationId xmlns:a16="http://schemas.microsoft.com/office/drawing/2014/main" id="{AF9D0F51-D805-427B-BF75-07F1145E4F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8375" y="1012825"/>
            <a:ext cx="6950374" cy="5088172"/>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180</Words>
  <Application>Microsoft Office PowerPoint</Application>
  <PresentationFormat>Grand écran</PresentationFormat>
  <Paragraphs>7</Paragraphs>
  <Slides>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ＭＳ Ｐゴシック</vt:lpstr>
      <vt:lpstr>Arial</vt:lpstr>
      <vt:lpstr>Calibri</vt:lpstr>
      <vt:lpstr>Calibri Light</vt:lpstr>
      <vt:lpstr>msgothic</vt:lpstr>
      <vt:lpstr>Wingdings</vt:lpstr>
      <vt:lpstr>Office Theme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cp:lastModifiedBy>
  <cp:revision>9</cp:revision>
  <dcterms:created xsi:type="dcterms:W3CDTF">2017-09-25T10:29:42Z</dcterms:created>
  <dcterms:modified xsi:type="dcterms:W3CDTF">2017-10-03T08:14:05Z</dcterms:modified>
</cp:coreProperties>
</file>