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97" d="100"/>
          <a:sy n="97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3</a:t>
            </a:r>
            <a:r>
              <a:rPr lang="en-US" dirty="0"/>
              <a:t> Plots of </a:t>
            </a:r>
            <a:r>
              <a:rPr lang="en-US" b="1" dirty="0"/>
              <a:t>(a) </a:t>
            </a:r>
            <a:r>
              <a:rPr lang="en-US" dirty="0"/>
              <a:t>oxygen number, (</a:t>
            </a:r>
            <a:r>
              <a:rPr lang="en-US" b="1" dirty="0"/>
              <a:t>b</a:t>
            </a:r>
            <a:r>
              <a:rPr lang="en-US" dirty="0"/>
              <a:t>) Mg/Si ratio, and </a:t>
            </a:r>
            <a:r>
              <a:rPr lang="en-US" b="1" dirty="0"/>
              <a:t>(c)</a:t>
            </a:r>
            <a:r>
              <a:rPr lang="en-US" dirty="0"/>
              <a:t> Al ratio in A and B sites (</a:t>
            </a:r>
            <a:r>
              <a:rPr lang="en-US" dirty="0" err="1"/>
              <a:t>Al</a:t>
            </a:r>
            <a:r>
              <a:rPr lang="en-US" baseline="-25000" dirty="0" err="1"/>
              <a:t>B</a:t>
            </a:r>
            <a:r>
              <a:rPr lang="en-US" dirty="0"/>
              <a:t>/</a:t>
            </a:r>
            <a:r>
              <a:rPr lang="en-US" dirty="0" err="1"/>
              <a:t>Al</a:t>
            </a:r>
            <a:r>
              <a:rPr lang="en-US" baseline="-25000" dirty="0" err="1"/>
              <a:t>A</a:t>
            </a:r>
            <a:r>
              <a:rPr lang="en-US" dirty="0"/>
              <a:t>) in bridgmanite for En</a:t>
            </a:r>
            <a:r>
              <a:rPr lang="en-US" baseline="-25000" dirty="0"/>
              <a:t>90</a:t>
            </a:r>
            <a:r>
              <a:rPr lang="en-US" dirty="0"/>
              <a:t>Brm</a:t>
            </a:r>
            <a:r>
              <a:rPr lang="en-US" baseline="-25000" dirty="0"/>
              <a:t>10</a:t>
            </a:r>
            <a:r>
              <a:rPr lang="en-US" dirty="0"/>
              <a:t> and En</a:t>
            </a:r>
            <a:r>
              <a:rPr lang="en-US" baseline="-25000" dirty="0"/>
              <a:t>95</a:t>
            </a:r>
            <a:r>
              <a:rPr lang="en-US" dirty="0"/>
              <a:t>Cor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i="1" dirty="0"/>
              <a:t>versus</a:t>
            </a:r>
            <a:r>
              <a:rPr lang="en-US" dirty="0"/>
              <a:t> pressure. The black lines represent the compositions associated with the oxygen-vacancy substitution mechanism (OVM) and charge-coupled substitution mechanism (CCM) for bridgmanite. The red line is the least squares fitting (Mg/Si = </a:t>
            </a:r>
            <a:r>
              <a:rPr lang="en-US" i="1" dirty="0" err="1"/>
              <a:t>A</a:t>
            </a:r>
            <a:r>
              <a:rPr lang="en-US" dirty="0" err="1"/>
              <a:t>exp</a:t>
            </a:r>
            <a:r>
              <a:rPr lang="en-US" dirty="0"/>
              <a:t>(–</a:t>
            </a:r>
            <a:r>
              <a:rPr lang="en-US" i="1" dirty="0"/>
              <a:t>P/B</a:t>
            </a:r>
            <a:r>
              <a:rPr lang="en-US" dirty="0"/>
              <a:t>) + C, where </a:t>
            </a:r>
            <a:r>
              <a:rPr lang="en-US" i="1" dirty="0"/>
              <a:t>P</a:t>
            </a:r>
            <a:r>
              <a:rPr lang="en-US" dirty="0"/>
              <a:t> is pressure) of the present data.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a map&#10;&#10;Description generated with high confidence">
            <a:extLst>
              <a:ext uri="{FF2B5EF4-FFF2-40B4-BE49-F238E27FC236}">
                <a16:creationId xmlns:a16="http://schemas.microsoft.com/office/drawing/2014/main" id="{4EE5B68F-595A-4F4A-9B4C-43068DEA6B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459" y="179388"/>
            <a:ext cx="3684494" cy="6140824"/>
          </a:xfrm>
          <a:prstGeom prst="rect">
            <a:avLst/>
          </a:prstGeom>
        </p:spPr>
      </p:pic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decrease of MgAlO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component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bridgmanite with pressure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201627" y="3357013"/>
            <a:ext cx="2386967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 Plots of </a:t>
            </a:r>
            <a:r>
              <a:rPr lang="en-US" sz="1100" b="1" dirty="0"/>
              <a:t>(a) </a:t>
            </a:r>
            <a:r>
              <a:rPr lang="en-US" sz="1100" dirty="0"/>
              <a:t>oxygen number, (</a:t>
            </a:r>
            <a:r>
              <a:rPr lang="en-US" sz="1100" b="1" dirty="0"/>
              <a:t>b</a:t>
            </a:r>
            <a:r>
              <a:rPr lang="en-US" sz="1100" dirty="0"/>
              <a:t>) Mg/Si ratio, and </a:t>
            </a:r>
            <a:r>
              <a:rPr lang="en-US" sz="1100" b="1" dirty="0"/>
              <a:t>(c)</a:t>
            </a:r>
            <a:r>
              <a:rPr lang="en-US" sz="1100" dirty="0"/>
              <a:t> Al ratio in A and B sites (</a:t>
            </a:r>
            <a:r>
              <a:rPr lang="en-US" sz="1100" dirty="0" err="1"/>
              <a:t>Al</a:t>
            </a:r>
            <a:r>
              <a:rPr lang="en-US" sz="1100" baseline="-25000" dirty="0" err="1"/>
              <a:t>B</a:t>
            </a:r>
            <a:r>
              <a:rPr lang="en-US" sz="1100" dirty="0"/>
              <a:t>/</a:t>
            </a:r>
            <a:r>
              <a:rPr lang="en-US" sz="1100" dirty="0" err="1"/>
              <a:t>Al</a:t>
            </a:r>
            <a:r>
              <a:rPr lang="en-US" sz="1100" baseline="-25000" dirty="0" err="1"/>
              <a:t>A</a:t>
            </a:r>
            <a:r>
              <a:rPr lang="en-US" sz="1100" dirty="0"/>
              <a:t>) in bridgmanite for En</a:t>
            </a:r>
            <a:r>
              <a:rPr lang="en-US" sz="1100" baseline="-25000" dirty="0"/>
              <a:t>90</a:t>
            </a:r>
            <a:r>
              <a:rPr lang="en-US" sz="1100" dirty="0"/>
              <a:t>Brm</a:t>
            </a:r>
            <a:r>
              <a:rPr lang="en-US" sz="1100" baseline="-25000" dirty="0"/>
              <a:t>10</a:t>
            </a:r>
            <a:r>
              <a:rPr lang="en-US" sz="1100" dirty="0"/>
              <a:t> and En</a:t>
            </a:r>
            <a:r>
              <a:rPr lang="en-US" sz="1100" baseline="-25000" dirty="0"/>
              <a:t>95</a:t>
            </a:r>
            <a:r>
              <a:rPr lang="en-US" sz="1100" dirty="0"/>
              <a:t>Cor</a:t>
            </a:r>
            <a:r>
              <a:rPr lang="en-US" sz="1100" baseline="-25000" dirty="0"/>
              <a:t>5</a:t>
            </a:r>
            <a:r>
              <a:rPr lang="en-US" sz="1100" dirty="0"/>
              <a:t> </a:t>
            </a:r>
            <a:r>
              <a:rPr lang="en-US" sz="1100" i="1" dirty="0"/>
              <a:t>versus</a:t>
            </a:r>
            <a:r>
              <a:rPr lang="en-US" sz="1100" dirty="0"/>
              <a:t> pressure. The black lines represent the compositions associated with the oxygen-vacancy substitution mechanism (OVM) and charge-coupled substitution mechanism (CCM) for bridgmanite. The red line is the least squares fitting (Mg/Si = </a:t>
            </a:r>
            <a:r>
              <a:rPr lang="en-US" sz="1100" i="1" dirty="0" err="1"/>
              <a:t>A</a:t>
            </a:r>
            <a:r>
              <a:rPr lang="en-US" sz="1100" dirty="0" err="1"/>
              <a:t>exp</a:t>
            </a:r>
            <a:r>
              <a:rPr lang="en-US" sz="1100" dirty="0"/>
              <a:t>(–</a:t>
            </a:r>
            <a:r>
              <a:rPr lang="en-US" sz="1100" i="1" dirty="0"/>
              <a:t>P/B</a:t>
            </a:r>
            <a:r>
              <a:rPr lang="en-US" sz="1100" dirty="0"/>
              <a:t>) + C, where </a:t>
            </a:r>
            <a:r>
              <a:rPr lang="en-US" sz="1100" i="1" dirty="0"/>
              <a:t>P</a:t>
            </a:r>
            <a:r>
              <a:rPr lang="en-US" sz="1100" dirty="0"/>
              <a:t> is pressure) of the present data.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13</cp:revision>
  <dcterms:created xsi:type="dcterms:W3CDTF">2017-09-25T10:29:42Z</dcterms:created>
  <dcterms:modified xsi:type="dcterms:W3CDTF">2017-09-29T15:41:12Z</dcterms:modified>
</cp:coreProperties>
</file>