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88602" autoAdjust="0"/>
  </p:normalViewPr>
  <p:slideViewPr>
    <p:cSldViewPr snapToGrid="0">
      <p:cViewPr varScale="1">
        <p:scale>
          <a:sx n="64" d="100"/>
          <a:sy n="64" d="100"/>
        </p:scale>
        <p:origin x="900" y="66"/>
      </p:cViewPr>
      <p:guideLst/>
    </p:cSldViewPr>
  </p:slideViewPr>
  <p:notesTextViewPr>
    <p:cViewPr>
      <p:scale>
        <a:sx n="1" d="1"/>
        <a:sy n="1" d="1"/>
      </p:scale>
      <p:origin x="0" y="-24"/>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9E9F15-E124-4A59-ADCB-FB1B9F434588}" type="datetimeFigureOut">
              <a:rPr lang="en-GB" smtClean="0"/>
              <a:t>12/10/2017</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D5EF4E-C39C-4320-9BC4-7602AEACBD62}" type="slidenum">
              <a:rPr lang="en-GB" smtClean="0"/>
              <a:t>‹N°›</a:t>
            </a:fld>
            <a:endParaRPr lang="en-GB"/>
          </a:p>
        </p:txBody>
      </p:sp>
    </p:spTree>
    <p:extLst>
      <p:ext uri="{BB962C8B-B14F-4D97-AF65-F5344CB8AC3E}">
        <p14:creationId xmlns:p14="http://schemas.microsoft.com/office/powerpoint/2010/main" val="6112268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Figure 2</a:t>
            </a:r>
            <a:r>
              <a:rPr lang="en-GB" sz="1200" kern="1200" dirty="0">
                <a:solidFill>
                  <a:schemeClr val="tx1"/>
                </a:solidFill>
                <a:effectLst/>
                <a:latin typeface="+mn-lt"/>
                <a:ea typeface="+mn-ea"/>
                <a:cs typeface="+mn-cs"/>
              </a:rPr>
              <a:t> Performance of </a:t>
            </a:r>
            <a:r>
              <a:rPr lang="en-GB" sz="1200" kern="1200" dirty="0" err="1">
                <a:solidFill>
                  <a:schemeClr val="tx1"/>
                </a:solidFill>
                <a:effectLst/>
                <a:latin typeface="+mn-lt"/>
                <a:ea typeface="+mn-ea"/>
                <a:cs typeface="+mn-cs"/>
              </a:rPr>
              <a:t>FeTiMM</a:t>
            </a:r>
            <a:r>
              <a:rPr lang="en-GB" sz="1200" kern="1200" dirty="0">
                <a:solidFill>
                  <a:schemeClr val="tx1"/>
                </a:solidFill>
                <a:effectLst/>
                <a:latin typeface="+mn-lt"/>
                <a:ea typeface="+mn-ea"/>
                <a:cs typeface="+mn-cs"/>
              </a:rPr>
              <a:t> in ilmenite-saturated magmas. Oxygen </a:t>
            </a:r>
            <a:r>
              <a:rPr lang="en-GB" sz="1200" kern="1200" dirty="0" err="1">
                <a:solidFill>
                  <a:schemeClr val="tx1"/>
                </a:solidFill>
                <a:effectLst/>
                <a:latin typeface="+mn-lt"/>
                <a:ea typeface="+mn-ea"/>
                <a:cs typeface="+mn-cs"/>
              </a:rPr>
              <a:t>fugacities</a:t>
            </a:r>
            <a:r>
              <a:rPr lang="en-GB" sz="1200" kern="1200" dirty="0">
                <a:solidFill>
                  <a:schemeClr val="tx1"/>
                </a:solidFill>
                <a:effectLst/>
                <a:latin typeface="+mn-lt"/>
                <a:ea typeface="+mn-ea"/>
                <a:cs typeface="+mn-cs"/>
              </a:rPr>
              <a:t> (expressed in log units relative to the FMQ buffer) obtained </a:t>
            </a:r>
            <a:r>
              <a:rPr lang="en-GB" sz="1200" i="1" kern="1200" dirty="0">
                <a:solidFill>
                  <a:schemeClr val="tx1"/>
                </a:solidFill>
                <a:effectLst/>
                <a:latin typeface="+mn-lt"/>
                <a:ea typeface="+mn-ea"/>
                <a:cs typeface="+mn-cs"/>
              </a:rPr>
              <a:t>via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FeTiMM</a:t>
            </a:r>
            <a:r>
              <a:rPr lang="en-GB" sz="1200" kern="1200" dirty="0">
                <a:solidFill>
                  <a:schemeClr val="tx1"/>
                </a:solidFill>
                <a:effectLst/>
                <a:latin typeface="+mn-lt"/>
                <a:ea typeface="+mn-ea"/>
                <a:cs typeface="+mn-cs"/>
              </a:rPr>
              <a:t> are compared with ones obtained </a:t>
            </a:r>
            <a:r>
              <a:rPr lang="en-GB" sz="1200" i="1" kern="1200" dirty="0">
                <a:solidFill>
                  <a:schemeClr val="tx1"/>
                </a:solidFill>
                <a:effectLst/>
                <a:latin typeface="+mn-lt"/>
                <a:ea typeface="+mn-ea"/>
                <a:cs typeface="+mn-cs"/>
              </a:rPr>
              <a:t>via</a:t>
            </a:r>
            <a:r>
              <a:rPr lang="en-GB" sz="1200" kern="1200" dirty="0">
                <a:solidFill>
                  <a:schemeClr val="tx1"/>
                </a:solidFill>
                <a:effectLst/>
                <a:latin typeface="+mn-lt"/>
                <a:ea typeface="+mn-ea"/>
                <a:cs typeface="+mn-cs"/>
              </a:rPr>
              <a:t> magnetite–ilmenite </a:t>
            </a:r>
            <a:r>
              <a:rPr lang="en-GB" sz="1200" kern="1200" dirty="0" err="1">
                <a:solidFill>
                  <a:schemeClr val="tx1"/>
                </a:solidFill>
                <a:effectLst/>
                <a:latin typeface="+mn-lt"/>
                <a:ea typeface="+mn-ea"/>
                <a:cs typeface="+mn-cs"/>
              </a:rPr>
              <a:t>oxybarometry</a:t>
            </a:r>
            <a:r>
              <a:rPr lang="en-GB" sz="1200" kern="1200" dirty="0">
                <a:solidFill>
                  <a:schemeClr val="tx1"/>
                </a:solidFill>
                <a:effectLst/>
                <a:latin typeface="+mn-lt"/>
                <a:ea typeface="+mn-ea"/>
                <a:cs typeface="+mn-cs"/>
              </a:rPr>
              <a:t> using the model of (</a:t>
            </a:r>
            <a:r>
              <a:rPr lang="en-GB" sz="1200" kern="1200" dirty="0" err="1">
                <a:solidFill>
                  <a:schemeClr val="tx1"/>
                </a:solidFill>
                <a:effectLst/>
                <a:latin typeface="+mn-lt"/>
                <a:ea typeface="+mn-ea"/>
                <a:cs typeface="+mn-cs"/>
              </a:rPr>
              <a:t>Ghiorso</a:t>
            </a:r>
            <a:r>
              <a:rPr lang="en-GB" sz="1200" kern="1200" dirty="0">
                <a:solidFill>
                  <a:schemeClr val="tx1"/>
                </a:solidFill>
                <a:effectLst/>
                <a:latin typeface="+mn-lt"/>
                <a:ea typeface="+mn-ea"/>
                <a:cs typeface="+mn-cs"/>
              </a:rPr>
              <a:t> and Evans, 2008). The data are divided into three groups of contrasting melt SiO</a:t>
            </a:r>
            <a:r>
              <a:rPr lang="en-GB" sz="1200" kern="1200" baseline="-25000" dirty="0">
                <a:solidFill>
                  <a:schemeClr val="tx1"/>
                </a:solidFill>
                <a:effectLst/>
                <a:latin typeface="+mn-lt"/>
                <a:ea typeface="+mn-ea"/>
                <a:cs typeface="+mn-cs"/>
              </a:rPr>
              <a:t>2</a:t>
            </a:r>
            <a:r>
              <a:rPr lang="en-GB" sz="1200" kern="1200" dirty="0">
                <a:solidFill>
                  <a:schemeClr val="tx1"/>
                </a:solidFill>
                <a:effectLst/>
                <a:latin typeface="+mn-lt"/>
                <a:ea typeface="+mn-ea"/>
                <a:cs typeface="+mn-cs"/>
              </a:rPr>
              <a:t>. Black error bars (in most cases smaller than symbol size) denote the analytical error, whereas the grey error bars denote the overall error that includes both the analytical scatter and the error inherent to the model. Details about the calculation of errors are provided in the Supplementary Information.</a:t>
            </a:r>
          </a:p>
        </p:txBody>
      </p:sp>
      <p:sp>
        <p:nvSpPr>
          <p:cNvPr id="4" name="Slide Number Placeholder 3"/>
          <p:cNvSpPr>
            <a:spLocks noGrp="1"/>
          </p:cNvSpPr>
          <p:nvPr>
            <p:ph type="sldNum" sz="quarter" idx="10"/>
          </p:nvPr>
        </p:nvSpPr>
        <p:spPr/>
        <p:txBody>
          <a:bodyPr/>
          <a:lstStyle/>
          <a:p>
            <a:fld id="{A5D5EF4E-C39C-4320-9BC4-7602AEACBD62}" type="slidenum">
              <a:rPr lang="en-GB" smtClean="0"/>
              <a:t>1</a:t>
            </a:fld>
            <a:endParaRPr lang="en-GB"/>
          </a:p>
        </p:txBody>
      </p:sp>
    </p:spTree>
    <p:extLst>
      <p:ext uri="{BB962C8B-B14F-4D97-AF65-F5344CB8AC3E}">
        <p14:creationId xmlns:p14="http://schemas.microsoft.com/office/powerpoint/2010/main" val="28658189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1B77A-AD9E-42CE-90FE-2A2B85BA6A4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07BDCB0-2F98-4689-B4DC-EBA31EED95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2B18CC1-746B-4575-80C5-9180D943F9B0}"/>
              </a:ext>
            </a:extLst>
          </p:cNvPr>
          <p:cNvSpPr>
            <a:spLocks noGrp="1"/>
          </p:cNvSpPr>
          <p:nvPr>
            <p:ph type="dt" sz="half" idx="10"/>
          </p:nvPr>
        </p:nvSpPr>
        <p:spPr/>
        <p:txBody>
          <a:bodyPr/>
          <a:lstStyle/>
          <a:p>
            <a:fld id="{8C1B2804-2022-499F-AEBC-0A6FF3388BE2}" type="datetimeFigureOut">
              <a:rPr lang="en-GB" smtClean="0"/>
              <a:t>12/10/2017</a:t>
            </a:fld>
            <a:endParaRPr lang="en-GB"/>
          </a:p>
        </p:txBody>
      </p:sp>
      <p:sp>
        <p:nvSpPr>
          <p:cNvPr id="5" name="Footer Placeholder 4">
            <a:extLst>
              <a:ext uri="{FF2B5EF4-FFF2-40B4-BE49-F238E27FC236}">
                <a16:creationId xmlns:a16="http://schemas.microsoft.com/office/drawing/2014/main" id="{EF625D76-471C-46CA-85B1-9542E01AA89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8E3BD73-5656-4ABB-9EC0-E921F08CF387}"/>
              </a:ext>
            </a:extLst>
          </p:cNvPr>
          <p:cNvSpPr>
            <a:spLocks noGrp="1"/>
          </p:cNvSpPr>
          <p:nvPr>
            <p:ph type="sldNum" sz="quarter" idx="12"/>
          </p:nvPr>
        </p:nvSpPr>
        <p:spPr/>
        <p:txBody>
          <a:bodyPr/>
          <a:lstStyle/>
          <a:p>
            <a:fld id="{63FF9AE1-45E4-4598-9D4D-71B7CF00AD8A}" type="slidenum">
              <a:rPr lang="en-GB" smtClean="0"/>
              <a:t>‹N°›</a:t>
            </a:fld>
            <a:endParaRPr lang="en-GB"/>
          </a:p>
        </p:txBody>
      </p:sp>
    </p:spTree>
    <p:extLst>
      <p:ext uri="{BB962C8B-B14F-4D97-AF65-F5344CB8AC3E}">
        <p14:creationId xmlns:p14="http://schemas.microsoft.com/office/powerpoint/2010/main" val="1006947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3B4C8-EF40-4129-B925-4B9888E2796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822B0D2-5CC9-448C-9BD4-5A2D7A8B33B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2065027-A13C-44B4-9C3B-CAF026DAFDC1}"/>
              </a:ext>
            </a:extLst>
          </p:cNvPr>
          <p:cNvSpPr>
            <a:spLocks noGrp="1"/>
          </p:cNvSpPr>
          <p:nvPr>
            <p:ph type="dt" sz="half" idx="10"/>
          </p:nvPr>
        </p:nvSpPr>
        <p:spPr/>
        <p:txBody>
          <a:bodyPr/>
          <a:lstStyle/>
          <a:p>
            <a:fld id="{8C1B2804-2022-499F-AEBC-0A6FF3388BE2}" type="datetimeFigureOut">
              <a:rPr lang="en-GB" smtClean="0"/>
              <a:t>12/10/2017</a:t>
            </a:fld>
            <a:endParaRPr lang="en-GB"/>
          </a:p>
        </p:txBody>
      </p:sp>
      <p:sp>
        <p:nvSpPr>
          <p:cNvPr id="5" name="Footer Placeholder 4">
            <a:extLst>
              <a:ext uri="{FF2B5EF4-FFF2-40B4-BE49-F238E27FC236}">
                <a16:creationId xmlns:a16="http://schemas.microsoft.com/office/drawing/2014/main" id="{0E1EE38C-12E3-410D-A654-89117789011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F49C061-4FD5-4723-87C0-82A1607760F9}"/>
              </a:ext>
            </a:extLst>
          </p:cNvPr>
          <p:cNvSpPr>
            <a:spLocks noGrp="1"/>
          </p:cNvSpPr>
          <p:nvPr>
            <p:ph type="sldNum" sz="quarter" idx="12"/>
          </p:nvPr>
        </p:nvSpPr>
        <p:spPr/>
        <p:txBody>
          <a:bodyPr/>
          <a:lstStyle/>
          <a:p>
            <a:fld id="{63FF9AE1-45E4-4598-9D4D-71B7CF00AD8A}" type="slidenum">
              <a:rPr lang="en-GB" smtClean="0"/>
              <a:t>‹N°›</a:t>
            </a:fld>
            <a:endParaRPr lang="en-GB"/>
          </a:p>
        </p:txBody>
      </p:sp>
    </p:spTree>
    <p:extLst>
      <p:ext uri="{BB962C8B-B14F-4D97-AF65-F5344CB8AC3E}">
        <p14:creationId xmlns:p14="http://schemas.microsoft.com/office/powerpoint/2010/main" val="17685818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642312C-0787-421F-B6C4-28205E7AC15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84ECF14-3AFA-47E6-93C1-FD81DDB73FE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3F80EAF-EE41-4061-B44A-35C321DF1694}"/>
              </a:ext>
            </a:extLst>
          </p:cNvPr>
          <p:cNvSpPr>
            <a:spLocks noGrp="1"/>
          </p:cNvSpPr>
          <p:nvPr>
            <p:ph type="dt" sz="half" idx="10"/>
          </p:nvPr>
        </p:nvSpPr>
        <p:spPr/>
        <p:txBody>
          <a:bodyPr/>
          <a:lstStyle/>
          <a:p>
            <a:fld id="{8C1B2804-2022-499F-AEBC-0A6FF3388BE2}" type="datetimeFigureOut">
              <a:rPr lang="en-GB" smtClean="0"/>
              <a:t>12/10/2017</a:t>
            </a:fld>
            <a:endParaRPr lang="en-GB"/>
          </a:p>
        </p:txBody>
      </p:sp>
      <p:sp>
        <p:nvSpPr>
          <p:cNvPr id="5" name="Footer Placeholder 4">
            <a:extLst>
              <a:ext uri="{FF2B5EF4-FFF2-40B4-BE49-F238E27FC236}">
                <a16:creationId xmlns:a16="http://schemas.microsoft.com/office/drawing/2014/main" id="{83E7AC7D-01FB-43A7-A07D-D6023C3A345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41BA76D-FCB1-4559-B3F0-A878D1BD5240}"/>
              </a:ext>
            </a:extLst>
          </p:cNvPr>
          <p:cNvSpPr>
            <a:spLocks noGrp="1"/>
          </p:cNvSpPr>
          <p:nvPr>
            <p:ph type="sldNum" sz="quarter" idx="12"/>
          </p:nvPr>
        </p:nvSpPr>
        <p:spPr/>
        <p:txBody>
          <a:bodyPr/>
          <a:lstStyle/>
          <a:p>
            <a:fld id="{63FF9AE1-45E4-4598-9D4D-71B7CF00AD8A}" type="slidenum">
              <a:rPr lang="en-GB" smtClean="0"/>
              <a:t>‹N°›</a:t>
            </a:fld>
            <a:endParaRPr lang="en-GB"/>
          </a:p>
        </p:txBody>
      </p:sp>
    </p:spTree>
    <p:extLst>
      <p:ext uri="{BB962C8B-B14F-4D97-AF65-F5344CB8AC3E}">
        <p14:creationId xmlns:p14="http://schemas.microsoft.com/office/powerpoint/2010/main" val="432005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12D16-66A3-4566-9E68-B544E2F105A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0D30713-681D-4D4B-86C3-CD3CC2C9B01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592439B-D52C-4963-8A9E-E49B072760AB}"/>
              </a:ext>
            </a:extLst>
          </p:cNvPr>
          <p:cNvSpPr>
            <a:spLocks noGrp="1"/>
          </p:cNvSpPr>
          <p:nvPr>
            <p:ph type="dt" sz="half" idx="10"/>
          </p:nvPr>
        </p:nvSpPr>
        <p:spPr/>
        <p:txBody>
          <a:bodyPr/>
          <a:lstStyle/>
          <a:p>
            <a:fld id="{8C1B2804-2022-499F-AEBC-0A6FF3388BE2}" type="datetimeFigureOut">
              <a:rPr lang="en-GB" smtClean="0"/>
              <a:t>12/10/2017</a:t>
            </a:fld>
            <a:endParaRPr lang="en-GB"/>
          </a:p>
        </p:txBody>
      </p:sp>
      <p:sp>
        <p:nvSpPr>
          <p:cNvPr id="5" name="Footer Placeholder 4">
            <a:extLst>
              <a:ext uri="{FF2B5EF4-FFF2-40B4-BE49-F238E27FC236}">
                <a16:creationId xmlns:a16="http://schemas.microsoft.com/office/drawing/2014/main" id="{3D10BB58-8C09-4EAB-BDE2-C4BE4D362CB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A526362-35E5-438E-AE2E-345E8D37223D}"/>
              </a:ext>
            </a:extLst>
          </p:cNvPr>
          <p:cNvSpPr>
            <a:spLocks noGrp="1"/>
          </p:cNvSpPr>
          <p:nvPr>
            <p:ph type="sldNum" sz="quarter" idx="12"/>
          </p:nvPr>
        </p:nvSpPr>
        <p:spPr/>
        <p:txBody>
          <a:bodyPr/>
          <a:lstStyle/>
          <a:p>
            <a:fld id="{63FF9AE1-45E4-4598-9D4D-71B7CF00AD8A}" type="slidenum">
              <a:rPr lang="en-GB" smtClean="0"/>
              <a:t>‹N°›</a:t>
            </a:fld>
            <a:endParaRPr lang="en-GB"/>
          </a:p>
        </p:txBody>
      </p:sp>
    </p:spTree>
    <p:extLst>
      <p:ext uri="{BB962C8B-B14F-4D97-AF65-F5344CB8AC3E}">
        <p14:creationId xmlns:p14="http://schemas.microsoft.com/office/powerpoint/2010/main" val="3938111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7ADCD-2C59-499A-8BB6-1B7EEAD5BD0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9745C4F-5F3F-4202-9011-7A0120E447E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E381016-7CA1-4BD6-9CFA-A9F658D7B464}"/>
              </a:ext>
            </a:extLst>
          </p:cNvPr>
          <p:cNvSpPr>
            <a:spLocks noGrp="1"/>
          </p:cNvSpPr>
          <p:nvPr>
            <p:ph type="dt" sz="half" idx="10"/>
          </p:nvPr>
        </p:nvSpPr>
        <p:spPr/>
        <p:txBody>
          <a:bodyPr/>
          <a:lstStyle/>
          <a:p>
            <a:fld id="{8C1B2804-2022-499F-AEBC-0A6FF3388BE2}" type="datetimeFigureOut">
              <a:rPr lang="en-GB" smtClean="0"/>
              <a:t>12/10/2017</a:t>
            </a:fld>
            <a:endParaRPr lang="en-GB"/>
          </a:p>
        </p:txBody>
      </p:sp>
      <p:sp>
        <p:nvSpPr>
          <p:cNvPr id="5" name="Footer Placeholder 4">
            <a:extLst>
              <a:ext uri="{FF2B5EF4-FFF2-40B4-BE49-F238E27FC236}">
                <a16:creationId xmlns:a16="http://schemas.microsoft.com/office/drawing/2014/main" id="{A7F5D68C-83EE-4C22-8119-880A314D7A3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E921CC1-DCB7-4B45-A3EB-14F55F33851B}"/>
              </a:ext>
            </a:extLst>
          </p:cNvPr>
          <p:cNvSpPr>
            <a:spLocks noGrp="1"/>
          </p:cNvSpPr>
          <p:nvPr>
            <p:ph type="sldNum" sz="quarter" idx="12"/>
          </p:nvPr>
        </p:nvSpPr>
        <p:spPr/>
        <p:txBody>
          <a:bodyPr/>
          <a:lstStyle/>
          <a:p>
            <a:fld id="{63FF9AE1-45E4-4598-9D4D-71B7CF00AD8A}" type="slidenum">
              <a:rPr lang="en-GB" smtClean="0"/>
              <a:t>‹N°›</a:t>
            </a:fld>
            <a:endParaRPr lang="en-GB"/>
          </a:p>
        </p:txBody>
      </p:sp>
    </p:spTree>
    <p:extLst>
      <p:ext uri="{BB962C8B-B14F-4D97-AF65-F5344CB8AC3E}">
        <p14:creationId xmlns:p14="http://schemas.microsoft.com/office/powerpoint/2010/main" val="189241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BFB2F-3441-4C29-82F2-C00B6967491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C942F89-D38D-4DF3-9842-7CCE48938A0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F694011-0760-48E9-B43B-DD3FFC8CFB4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3D1C331-6084-4441-85DB-7E7BDFF86069}"/>
              </a:ext>
            </a:extLst>
          </p:cNvPr>
          <p:cNvSpPr>
            <a:spLocks noGrp="1"/>
          </p:cNvSpPr>
          <p:nvPr>
            <p:ph type="dt" sz="half" idx="10"/>
          </p:nvPr>
        </p:nvSpPr>
        <p:spPr/>
        <p:txBody>
          <a:bodyPr/>
          <a:lstStyle/>
          <a:p>
            <a:fld id="{8C1B2804-2022-499F-AEBC-0A6FF3388BE2}" type="datetimeFigureOut">
              <a:rPr lang="en-GB" smtClean="0"/>
              <a:t>12/10/2017</a:t>
            </a:fld>
            <a:endParaRPr lang="en-GB"/>
          </a:p>
        </p:txBody>
      </p:sp>
      <p:sp>
        <p:nvSpPr>
          <p:cNvPr id="6" name="Footer Placeholder 5">
            <a:extLst>
              <a:ext uri="{FF2B5EF4-FFF2-40B4-BE49-F238E27FC236}">
                <a16:creationId xmlns:a16="http://schemas.microsoft.com/office/drawing/2014/main" id="{18649EB1-EDBE-4C05-B153-AFA8C5EA010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EE3A5BF-8E1D-441A-AD59-5E8C7D2D2033}"/>
              </a:ext>
            </a:extLst>
          </p:cNvPr>
          <p:cNvSpPr>
            <a:spLocks noGrp="1"/>
          </p:cNvSpPr>
          <p:nvPr>
            <p:ph type="sldNum" sz="quarter" idx="12"/>
          </p:nvPr>
        </p:nvSpPr>
        <p:spPr/>
        <p:txBody>
          <a:bodyPr/>
          <a:lstStyle/>
          <a:p>
            <a:fld id="{63FF9AE1-45E4-4598-9D4D-71B7CF00AD8A}" type="slidenum">
              <a:rPr lang="en-GB" smtClean="0"/>
              <a:t>‹N°›</a:t>
            </a:fld>
            <a:endParaRPr lang="en-GB"/>
          </a:p>
        </p:txBody>
      </p:sp>
    </p:spTree>
    <p:extLst>
      <p:ext uri="{BB962C8B-B14F-4D97-AF65-F5344CB8AC3E}">
        <p14:creationId xmlns:p14="http://schemas.microsoft.com/office/powerpoint/2010/main" val="31341328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FF436-B1AB-4884-9E80-4F95E5105B1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88E4BCD-85C2-4CEA-8526-EB8082DD789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643E3DD-0812-4D7D-97D0-56CCC315CCF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51EB60D-88C3-4999-889F-4D75C033583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AAC0CEC-2BBA-4B8C-9C49-1C6B61148DD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980D2AE-E9FC-4363-9ACD-BEF5701C10B0}"/>
              </a:ext>
            </a:extLst>
          </p:cNvPr>
          <p:cNvSpPr>
            <a:spLocks noGrp="1"/>
          </p:cNvSpPr>
          <p:nvPr>
            <p:ph type="dt" sz="half" idx="10"/>
          </p:nvPr>
        </p:nvSpPr>
        <p:spPr/>
        <p:txBody>
          <a:bodyPr/>
          <a:lstStyle/>
          <a:p>
            <a:fld id="{8C1B2804-2022-499F-AEBC-0A6FF3388BE2}" type="datetimeFigureOut">
              <a:rPr lang="en-GB" smtClean="0"/>
              <a:t>12/10/2017</a:t>
            </a:fld>
            <a:endParaRPr lang="en-GB"/>
          </a:p>
        </p:txBody>
      </p:sp>
      <p:sp>
        <p:nvSpPr>
          <p:cNvPr id="8" name="Footer Placeholder 7">
            <a:extLst>
              <a:ext uri="{FF2B5EF4-FFF2-40B4-BE49-F238E27FC236}">
                <a16:creationId xmlns:a16="http://schemas.microsoft.com/office/drawing/2014/main" id="{07B08252-27D7-4369-8248-FA04CFEC3BE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2D69BAD-A5F1-49F0-88A6-E94477A56C8E}"/>
              </a:ext>
            </a:extLst>
          </p:cNvPr>
          <p:cNvSpPr>
            <a:spLocks noGrp="1"/>
          </p:cNvSpPr>
          <p:nvPr>
            <p:ph type="sldNum" sz="quarter" idx="12"/>
          </p:nvPr>
        </p:nvSpPr>
        <p:spPr/>
        <p:txBody>
          <a:bodyPr/>
          <a:lstStyle/>
          <a:p>
            <a:fld id="{63FF9AE1-45E4-4598-9D4D-71B7CF00AD8A}" type="slidenum">
              <a:rPr lang="en-GB" smtClean="0"/>
              <a:t>‹N°›</a:t>
            </a:fld>
            <a:endParaRPr lang="en-GB"/>
          </a:p>
        </p:txBody>
      </p:sp>
    </p:spTree>
    <p:extLst>
      <p:ext uri="{BB962C8B-B14F-4D97-AF65-F5344CB8AC3E}">
        <p14:creationId xmlns:p14="http://schemas.microsoft.com/office/powerpoint/2010/main" val="1600379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5CED3-97DC-4798-B74C-DB047D87FD1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0BFFF59-ACA7-44E4-91F7-D110A228592D}"/>
              </a:ext>
            </a:extLst>
          </p:cNvPr>
          <p:cNvSpPr>
            <a:spLocks noGrp="1"/>
          </p:cNvSpPr>
          <p:nvPr>
            <p:ph type="dt" sz="half" idx="10"/>
          </p:nvPr>
        </p:nvSpPr>
        <p:spPr/>
        <p:txBody>
          <a:bodyPr/>
          <a:lstStyle/>
          <a:p>
            <a:fld id="{8C1B2804-2022-499F-AEBC-0A6FF3388BE2}" type="datetimeFigureOut">
              <a:rPr lang="en-GB" smtClean="0"/>
              <a:t>12/10/2017</a:t>
            </a:fld>
            <a:endParaRPr lang="en-GB"/>
          </a:p>
        </p:txBody>
      </p:sp>
      <p:sp>
        <p:nvSpPr>
          <p:cNvPr id="4" name="Footer Placeholder 3">
            <a:extLst>
              <a:ext uri="{FF2B5EF4-FFF2-40B4-BE49-F238E27FC236}">
                <a16:creationId xmlns:a16="http://schemas.microsoft.com/office/drawing/2014/main" id="{CBD7E3B0-6D81-4F00-82BA-59EA1DEC662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0AC9C2B-BAF8-4096-885A-F089972AFEA0}"/>
              </a:ext>
            </a:extLst>
          </p:cNvPr>
          <p:cNvSpPr>
            <a:spLocks noGrp="1"/>
          </p:cNvSpPr>
          <p:nvPr>
            <p:ph type="sldNum" sz="quarter" idx="12"/>
          </p:nvPr>
        </p:nvSpPr>
        <p:spPr/>
        <p:txBody>
          <a:bodyPr/>
          <a:lstStyle/>
          <a:p>
            <a:fld id="{63FF9AE1-45E4-4598-9D4D-71B7CF00AD8A}" type="slidenum">
              <a:rPr lang="en-GB" smtClean="0"/>
              <a:t>‹N°›</a:t>
            </a:fld>
            <a:endParaRPr lang="en-GB"/>
          </a:p>
        </p:txBody>
      </p:sp>
    </p:spTree>
    <p:extLst>
      <p:ext uri="{BB962C8B-B14F-4D97-AF65-F5344CB8AC3E}">
        <p14:creationId xmlns:p14="http://schemas.microsoft.com/office/powerpoint/2010/main" val="2606478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D48B7B-DDEA-4733-A757-1F88959A72BE}"/>
              </a:ext>
            </a:extLst>
          </p:cNvPr>
          <p:cNvSpPr>
            <a:spLocks noGrp="1"/>
          </p:cNvSpPr>
          <p:nvPr>
            <p:ph type="dt" sz="half" idx="10"/>
          </p:nvPr>
        </p:nvSpPr>
        <p:spPr/>
        <p:txBody>
          <a:bodyPr/>
          <a:lstStyle/>
          <a:p>
            <a:fld id="{8C1B2804-2022-499F-AEBC-0A6FF3388BE2}" type="datetimeFigureOut">
              <a:rPr lang="en-GB" smtClean="0"/>
              <a:t>12/10/2017</a:t>
            </a:fld>
            <a:endParaRPr lang="en-GB"/>
          </a:p>
        </p:txBody>
      </p:sp>
      <p:sp>
        <p:nvSpPr>
          <p:cNvPr id="3" name="Footer Placeholder 2">
            <a:extLst>
              <a:ext uri="{FF2B5EF4-FFF2-40B4-BE49-F238E27FC236}">
                <a16:creationId xmlns:a16="http://schemas.microsoft.com/office/drawing/2014/main" id="{F98EF47A-014A-438F-8C89-B8EB5CE2A77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24803F8-B3CF-4ECF-9388-1E8DA1FF5FDE}"/>
              </a:ext>
            </a:extLst>
          </p:cNvPr>
          <p:cNvSpPr>
            <a:spLocks noGrp="1"/>
          </p:cNvSpPr>
          <p:nvPr>
            <p:ph type="sldNum" sz="quarter" idx="12"/>
          </p:nvPr>
        </p:nvSpPr>
        <p:spPr/>
        <p:txBody>
          <a:bodyPr/>
          <a:lstStyle/>
          <a:p>
            <a:fld id="{63FF9AE1-45E4-4598-9D4D-71B7CF00AD8A}" type="slidenum">
              <a:rPr lang="en-GB" smtClean="0"/>
              <a:t>‹N°›</a:t>
            </a:fld>
            <a:endParaRPr lang="en-GB"/>
          </a:p>
        </p:txBody>
      </p:sp>
    </p:spTree>
    <p:extLst>
      <p:ext uri="{BB962C8B-B14F-4D97-AF65-F5344CB8AC3E}">
        <p14:creationId xmlns:p14="http://schemas.microsoft.com/office/powerpoint/2010/main" val="840211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24E43-C6B2-40C4-8FFA-C52F89F295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7057852-972A-4D31-AEBD-8F78579B81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50E9D65-5526-4271-B6CA-35AB50F075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C85EA18-2D15-40F3-A2C6-D56011A18616}"/>
              </a:ext>
            </a:extLst>
          </p:cNvPr>
          <p:cNvSpPr>
            <a:spLocks noGrp="1"/>
          </p:cNvSpPr>
          <p:nvPr>
            <p:ph type="dt" sz="half" idx="10"/>
          </p:nvPr>
        </p:nvSpPr>
        <p:spPr/>
        <p:txBody>
          <a:bodyPr/>
          <a:lstStyle/>
          <a:p>
            <a:fld id="{8C1B2804-2022-499F-AEBC-0A6FF3388BE2}" type="datetimeFigureOut">
              <a:rPr lang="en-GB" smtClean="0"/>
              <a:t>12/10/2017</a:t>
            </a:fld>
            <a:endParaRPr lang="en-GB"/>
          </a:p>
        </p:txBody>
      </p:sp>
      <p:sp>
        <p:nvSpPr>
          <p:cNvPr id="6" name="Footer Placeholder 5">
            <a:extLst>
              <a:ext uri="{FF2B5EF4-FFF2-40B4-BE49-F238E27FC236}">
                <a16:creationId xmlns:a16="http://schemas.microsoft.com/office/drawing/2014/main" id="{B1B7921E-6790-414D-BF40-B0EBDDBCE60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6D9BEBD-4601-4E89-961A-F57B88523A9B}"/>
              </a:ext>
            </a:extLst>
          </p:cNvPr>
          <p:cNvSpPr>
            <a:spLocks noGrp="1"/>
          </p:cNvSpPr>
          <p:nvPr>
            <p:ph type="sldNum" sz="quarter" idx="12"/>
          </p:nvPr>
        </p:nvSpPr>
        <p:spPr/>
        <p:txBody>
          <a:bodyPr/>
          <a:lstStyle/>
          <a:p>
            <a:fld id="{63FF9AE1-45E4-4598-9D4D-71B7CF00AD8A}" type="slidenum">
              <a:rPr lang="en-GB" smtClean="0"/>
              <a:t>‹N°›</a:t>
            </a:fld>
            <a:endParaRPr lang="en-GB"/>
          </a:p>
        </p:txBody>
      </p:sp>
    </p:spTree>
    <p:extLst>
      <p:ext uri="{BB962C8B-B14F-4D97-AF65-F5344CB8AC3E}">
        <p14:creationId xmlns:p14="http://schemas.microsoft.com/office/powerpoint/2010/main" val="4168497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8FBA1-18D8-4EFD-B4F7-1CDF5114EF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7B28A52-A027-4CA4-9D5C-D1F5A7EB044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12B8EE3-F341-4337-9869-E7CE762092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214204A-B11A-4FA3-B09C-AC7E325BE69E}"/>
              </a:ext>
            </a:extLst>
          </p:cNvPr>
          <p:cNvSpPr>
            <a:spLocks noGrp="1"/>
          </p:cNvSpPr>
          <p:nvPr>
            <p:ph type="dt" sz="half" idx="10"/>
          </p:nvPr>
        </p:nvSpPr>
        <p:spPr/>
        <p:txBody>
          <a:bodyPr/>
          <a:lstStyle/>
          <a:p>
            <a:fld id="{8C1B2804-2022-499F-AEBC-0A6FF3388BE2}" type="datetimeFigureOut">
              <a:rPr lang="en-GB" smtClean="0"/>
              <a:t>12/10/2017</a:t>
            </a:fld>
            <a:endParaRPr lang="en-GB"/>
          </a:p>
        </p:txBody>
      </p:sp>
      <p:sp>
        <p:nvSpPr>
          <p:cNvPr id="6" name="Footer Placeholder 5">
            <a:extLst>
              <a:ext uri="{FF2B5EF4-FFF2-40B4-BE49-F238E27FC236}">
                <a16:creationId xmlns:a16="http://schemas.microsoft.com/office/drawing/2014/main" id="{DD1D2141-4D98-4594-A074-B96040C2CD4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111AAAB-D8AC-4254-8E04-D31385E213CB}"/>
              </a:ext>
            </a:extLst>
          </p:cNvPr>
          <p:cNvSpPr>
            <a:spLocks noGrp="1"/>
          </p:cNvSpPr>
          <p:nvPr>
            <p:ph type="sldNum" sz="quarter" idx="12"/>
          </p:nvPr>
        </p:nvSpPr>
        <p:spPr/>
        <p:txBody>
          <a:bodyPr/>
          <a:lstStyle/>
          <a:p>
            <a:fld id="{63FF9AE1-45E4-4598-9D4D-71B7CF00AD8A}" type="slidenum">
              <a:rPr lang="en-GB" smtClean="0"/>
              <a:t>‹N°›</a:t>
            </a:fld>
            <a:endParaRPr lang="en-GB"/>
          </a:p>
        </p:txBody>
      </p:sp>
    </p:spTree>
    <p:extLst>
      <p:ext uri="{BB962C8B-B14F-4D97-AF65-F5344CB8AC3E}">
        <p14:creationId xmlns:p14="http://schemas.microsoft.com/office/powerpoint/2010/main" val="8462975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EE878FC-9573-4705-AAD7-77EEC76A28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086D3BC-331D-4BAE-8423-9769C843B10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010CBDD-5E47-415A-8076-50612360A92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1B2804-2022-499F-AEBC-0A6FF3388BE2}" type="datetimeFigureOut">
              <a:rPr lang="en-GB" smtClean="0"/>
              <a:t>12/10/2017</a:t>
            </a:fld>
            <a:endParaRPr lang="en-GB"/>
          </a:p>
        </p:txBody>
      </p:sp>
      <p:sp>
        <p:nvSpPr>
          <p:cNvPr id="5" name="Footer Placeholder 4">
            <a:extLst>
              <a:ext uri="{FF2B5EF4-FFF2-40B4-BE49-F238E27FC236}">
                <a16:creationId xmlns:a16="http://schemas.microsoft.com/office/drawing/2014/main" id="{025D00AC-39A3-45E8-8AA0-F551116C96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4414DD2-6015-48ED-848E-AE15FA2D34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FF9AE1-45E4-4598-9D4D-71B7CF00AD8A}" type="slidenum">
              <a:rPr lang="en-GB" smtClean="0"/>
              <a:t>‹N°›</a:t>
            </a:fld>
            <a:endParaRPr lang="en-GB"/>
          </a:p>
        </p:txBody>
      </p:sp>
    </p:spTree>
    <p:extLst>
      <p:ext uri="{BB962C8B-B14F-4D97-AF65-F5344CB8AC3E}">
        <p14:creationId xmlns:p14="http://schemas.microsoft.com/office/powerpoint/2010/main" val="606173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8" descr="GeoPerspLetters_logo_250.png">
            <a:extLst>
              <a:ext uri="{FF2B5EF4-FFF2-40B4-BE49-F238E27FC236}">
                <a16:creationId xmlns:a16="http://schemas.microsoft.com/office/drawing/2014/main" id="{43CDA8D4-EBD6-4957-A7BC-D25F0059240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5900" y="179388"/>
            <a:ext cx="2022475" cy="83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ZoneTexte 3">
            <a:extLst>
              <a:ext uri="{FF2B5EF4-FFF2-40B4-BE49-F238E27FC236}">
                <a16:creationId xmlns:a16="http://schemas.microsoft.com/office/drawing/2014/main" id="{6EAD7618-3F46-4AC7-9DF4-2F101F44696A}"/>
              </a:ext>
            </a:extLst>
          </p:cNvPr>
          <p:cNvSpPr txBox="1">
            <a:spLocks noChangeArrowheads="1"/>
          </p:cNvSpPr>
          <p:nvPr/>
        </p:nvSpPr>
        <p:spPr bwMode="auto">
          <a:xfrm>
            <a:off x="8169639" y="179388"/>
            <a:ext cx="3854387" cy="693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3000"/>
              </a:lnSpc>
              <a:spcAft>
                <a:spcPts val="888"/>
              </a:spcAft>
              <a:buClr>
                <a:srgbClr val="000000"/>
              </a:buClr>
              <a:buSzPct val="100000"/>
              <a:buFont typeface="Arial" panose="020B0604020202020204" pitchFamily="34" charset="0"/>
              <a:buChar char="•"/>
              <a:defRPr sz="2000">
                <a:solidFill>
                  <a:srgbClr val="000000"/>
                </a:solidFill>
                <a:latin typeface="Times New Roman" panose="02020603050405020304" pitchFamily="18" charset="0"/>
                <a:ea typeface="ＭＳ Ｐゴシック" panose="020B0600070205080204" pitchFamily="34" charset="-128"/>
                <a:cs typeface="msgothic"/>
              </a:defRPr>
            </a:lvl1pPr>
            <a:lvl2pPr marL="742950" indent="-285750">
              <a:lnSpc>
                <a:spcPct val="93000"/>
              </a:lnSpc>
              <a:spcAft>
                <a:spcPts val="1138"/>
              </a:spcAft>
              <a:buClr>
                <a:srgbClr val="000000"/>
              </a:buClr>
              <a:buSzPct val="75000"/>
              <a:buFont typeface="Symbol" panose="05050102010706020507" pitchFamily="18" charset="2"/>
              <a:buChar char=""/>
              <a:defRPr sz="2600">
                <a:solidFill>
                  <a:srgbClr val="000000"/>
                </a:solidFill>
                <a:latin typeface="Times New Roman" panose="02020603050405020304" pitchFamily="18" charset="0"/>
                <a:ea typeface="ＭＳ Ｐゴシック" panose="020B0600070205080204" pitchFamily="34" charset="-128"/>
                <a:cs typeface="msgothic"/>
              </a:defRPr>
            </a:lvl2pPr>
            <a:lvl3pPr marL="1143000" indent="-228600">
              <a:lnSpc>
                <a:spcPct val="93000"/>
              </a:lnSpc>
              <a:spcAft>
                <a:spcPts val="850"/>
              </a:spcAft>
              <a:buClr>
                <a:srgbClr val="000000"/>
              </a:buClr>
              <a:buSzPct val="45000"/>
              <a:buFont typeface="Wingdings" panose="05000000000000000000" pitchFamily="2" charset="2"/>
              <a:buChar char=""/>
              <a:defRPr sz="2400">
                <a:solidFill>
                  <a:srgbClr val="000000"/>
                </a:solidFill>
                <a:latin typeface="Times New Roman" panose="02020603050405020304" pitchFamily="18" charset="0"/>
                <a:ea typeface="ＭＳ Ｐゴシック" panose="020B0600070205080204" pitchFamily="34" charset="-128"/>
                <a:cs typeface="msgothic"/>
              </a:defRPr>
            </a:lvl3pPr>
            <a:lvl4pPr marL="1600200" indent="-228600">
              <a:lnSpc>
                <a:spcPct val="93000"/>
              </a:lnSpc>
              <a:spcAft>
                <a:spcPts val="575"/>
              </a:spcAft>
              <a:buClr>
                <a:srgbClr val="000000"/>
              </a:buClr>
              <a:buSzPct val="75000"/>
              <a:buFont typeface="Symbol" panose="05050102010706020507" pitchFamily="18" charset="2"/>
              <a:buChar char=""/>
              <a:defRPr sz="2000">
                <a:solidFill>
                  <a:srgbClr val="000000"/>
                </a:solidFill>
                <a:latin typeface="Times New Roman" panose="02020603050405020304" pitchFamily="18" charset="0"/>
                <a:ea typeface="ＭＳ Ｐゴシック" panose="020B0600070205080204" pitchFamily="34" charset="-128"/>
                <a:cs typeface="msgothic"/>
              </a:defRPr>
            </a:lvl4pPr>
            <a:lvl5pPr marL="2057400" indent="-228600">
              <a:lnSpc>
                <a:spcPct val="93000"/>
              </a:lnSpc>
              <a:spcAft>
                <a:spcPts val="288"/>
              </a:spcAft>
              <a:buClr>
                <a:srgbClr val="000000"/>
              </a:buClr>
              <a:buSzPct val="45000"/>
              <a:buFont typeface="Wingdings" panose="05000000000000000000" pitchFamily="2" charset="2"/>
              <a:buChar char=""/>
              <a:defRPr sz="2000">
                <a:solidFill>
                  <a:srgbClr val="000000"/>
                </a:solidFill>
                <a:latin typeface="Times New Roman" panose="02020603050405020304" pitchFamily="18" charset="0"/>
                <a:ea typeface="ＭＳ Ｐゴシック" panose="020B0600070205080204" pitchFamily="34" charset="-128"/>
                <a:cs typeface="msgothic"/>
              </a:defRPr>
            </a:lvl5pPr>
            <a:lvl6pPr marL="2514600" indent="-228600" defTabSz="457200" eaLnBrk="0" fontAlgn="base" hangingPunct="0">
              <a:lnSpc>
                <a:spcPct val="93000"/>
              </a:lnSpc>
              <a:spcBef>
                <a:spcPct val="0"/>
              </a:spcBef>
              <a:spcAft>
                <a:spcPts val="288"/>
              </a:spcAft>
              <a:buClr>
                <a:srgbClr val="000000"/>
              </a:buClr>
              <a:buSzPct val="45000"/>
              <a:buFont typeface="Wingdings" panose="05000000000000000000" pitchFamily="2" charset="2"/>
              <a:buChar char=""/>
              <a:defRPr sz="2000">
                <a:solidFill>
                  <a:srgbClr val="000000"/>
                </a:solidFill>
                <a:latin typeface="Times New Roman" panose="02020603050405020304" pitchFamily="18" charset="0"/>
                <a:ea typeface="ＭＳ Ｐゴシック" panose="020B0600070205080204" pitchFamily="34" charset="-128"/>
                <a:cs typeface="msgothic"/>
              </a:defRPr>
            </a:lvl6pPr>
            <a:lvl7pPr marL="2971800" indent="-228600" defTabSz="457200" eaLnBrk="0" fontAlgn="base" hangingPunct="0">
              <a:lnSpc>
                <a:spcPct val="93000"/>
              </a:lnSpc>
              <a:spcBef>
                <a:spcPct val="0"/>
              </a:spcBef>
              <a:spcAft>
                <a:spcPts val="288"/>
              </a:spcAft>
              <a:buClr>
                <a:srgbClr val="000000"/>
              </a:buClr>
              <a:buSzPct val="45000"/>
              <a:buFont typeface="Wingdings" panose="05000000000000000000" pitchFamily="2" charset="2"/>
              <a:buChar char=""/>
              <a:defRPr sz="2000">
                <a:solidFill>
                  <a:srgbClr val="000000"/>
                </a:solidFill>
                <a:latin typeface="Times New Roman" panose="02020603050405020304" pitchFamily="18" charset="0"/>
                <a:ea typeface="ＭＳ Ｐゴシック" panose="020B0600070205080204" pitchFamily="34" charset="-128"/>
                <a:cs typeface="msgothic"/>
              </a:defRPr>
            </a:lvl7pPr>
            <a:lvl8pPr marL="3429000" indent="-228600" defTabSz="457200" eaLnBrk="0" fontAlgn="base" hangingPunct="0">
              <a:lnSpc>
                <a:spcPct val="93000"/>
              </a:lnSpc>
              <a:spcBef>
                <a:spcPct val="0"/>
              </a:spcBef>
              <a:spcAft>
                <a:spcPts val="288"/>
              </a:spcAft>
              <a:buClr>
                <a:srgbClr val="000000"/>
              </a:buClr>
              <a:buSzPct val="45000"/>
              <a:buFont typeface="Wingdings" panose="05000000000000000000" pitchFamily="2" charset="2"/>
              <a:buChar char=""/>
              <a:defRPr sz="2000">
                <a:solidFill>
                  <a:srgbClr val="000000"/>
                </a:solidFill>
                <a:latin typeface="Times New Roman" panose="02020603050405020304" pitchFamily="18" charset="0"/>
                <a:ea typeface="ＭＳ Ｐゴシック" panose="020B0600070205080204" pitchFamily="34" charset="-128"/>
                <a:cs typeface="msgothic"/>
              </a:defRPr>
            </a:lvl8pPr>
            <a:lvl9pPr marL="3886200" indent="-228600" defTabSz="457200" eaLnBrk="0" fontAlgn="base" hangingPunct="0">
              <a:lnSpc>
                <a:spcPct val="93000"/>
              </a:lnSpc>
              <a:spcBef>
                <a:spcPct val="0"/>
              </a:spcBef>
              <a:spcAft>
                <a:spcPts val="288"/>
              </a:spcAft>
              <a:buClr>
                <a:srgbClr val="000000"/>
              </a:buClr>
              <a:buSzPct val="45000"/>
              <a:buFont typeface="Wingdings" panose="05000000000000000000" pitchFamily="2" charset="2"/>
              <a:buChar char=""/>
              <a:defRPr sz="2000">
                <a:solidFill>
                  <a:srgbClr val="000000"/>
                </a:solidFill>
                <a:latin typeface="Times New Roman" panose="02020603050405020304" pitchFamily="18" charset="0"/>
                <a:ea typeface="ＭＳ Ｐゴシック" panose="020B0600070205080204" pitchFamily="34" charset="-128"/>
                <a:cs typeface="msgothic"/>
              </a:defRPr>
            </a:lvl9pPr>
          </a:lstStyle>
          <a:p>
            <a:pPr algn="r">
              <a:spcAft>
                <a:spcPct val="0"/>
              </a:spcAft>
              <a:buSzPct val="45000"/>
              <a:buNone/>
            </a:pPr>
            <a:r>
              <a:rPr lang="de-AT" altLang="en-US" sz="1400" b="1" dirty="0" err="1">
                <a:latin typeface="Arial" panose="020B0604020202020204" pitchFamily="34" charset="0"/>
              </a:rPr>
              <a:t>Arató</a:t>
            </a:r>
            <a:r>
              <a:rPr lang="de-AT" altLang="en-US" sz="1400" b="1" dirty="0">
                <a:latin typeface="Arial" panose="020B0604020202020204" pitchFamily="34" charset="0"/>
              </a:rPr>
              <a:t> and </a:t>
            </a:r>
            <a:r>
              <a:rPr lang="de-AT" altLang="en-US" sz="1400" b="1" dirty="0" err="1">
                <a:latin typeface="Arial" panose="020B0604020202020204" pitchFamily="34" charset="0"/>
              </a:rPr>
              <a:t>Audétat</a:t>
            </a:r>
            <a:endParaRPr lang="en-US" altLang="en-US" sz="1400" b="1" dirty="0">
              <a:solidFill>
                <a:schemeClr val="tx1"/>
              </a:solidFill>
              <a:latin typeface="Arial" panose="020B0604020202020204" pitchFamily="34" charset="0"/>
              <a:cs typeface="Arial" panose="020B0604020202020204" pitchFamily="34" charset="0"/>
            </a:endParaRPr>
          </a:p>
          <a:p>
            <a:pPr algn="r">
              <a:spcAft>
                <a:spcPct val="0"/>
              </a:spcAft>
              <a:buSzPct val="45000"/>
              <a:buNone/>
            </a:pPr>
            <a:r>
              <a:rPr lang="en-GB" altLang="en-US" sz="1400" b="1" dirty="0" err="1">
                <a:solidFill>
                  <a:schemeClr val="tx1"/>
                </a:solidFill>
                <a:latin typeface="Arial" panose="020B0604020202020204" pitchFamily="34" charset="0"/>
                <a:cs typeface="Arial" panose="020B0604020202020204" pitchFamily="34" charset="0"/>
              </a:rPr>
              <a:t>FeTiMM</a:t>
            </a:r>
            <a:r>
              <a:rPr lang="en-GB" altLang="en-US" sz="1400" b="1" dirty="0">
                <a:solidFill>
                  <a:schemeClr val="tx1"/>
                </a:solidFill>
                <a:latin typeface="Arial" panose="020B0604020202020204" pitchFamily="34" charset="0"/>
                <a:cs typeface="Arial" panose="020B0604020202020204" pitchFamily="34" charset="0"/>
              </a:rPr>
              <a:t> – A new </a:t>
            </a:r>
            <a:r>
              <a:rPr lang="en-GB" altLang="en-US" sz="1400" b="1" dirty="0" err="1">
                <a:solidFill>
                  <a:schemeClr val="tx1"/>
                </a:solidFill>
                <a:latin typeface="Arial" panose="020B0604020202020204" pitchFamily="34" charset="0"/>
                <a:cs typeface="Arial" panose="020B0604020202020204" pitchFamily="34" charset="0"/>
              </a:rPr>
              <a:t>oxybarometer</a:t>
            </a:r>
            <a:r>
              <a:rPr lang="en-GB" altLang="en-US" sz="1400" b="1" dirty="0">
                <a:solidFill>
                  <a:schemeClr val="tx1"/>
                </a:solidFill>
                <a:latin typeface="Arial" panose="020B0604020202020204" pitchFamily="34" charset="0"/>
                <a:cs typeface="Arial" panose="020B0604020202020204" pitchFamily="34" charset="0"/>
              </a:rPr>
              <a:t> for mafic to felsic magmas</a:t>
            </a:r>
          </a:p>
        </p:txBody>
      </p:sp>
      <p:sp>
        <p:nvSpPr>
          <p:cNvPr id="11" name="Text Box 4">
            <a:extLst>
              <a:ext uri="{FF2B5EF4-FFF2-40B4-BE49-F238E27FC236}">
                <a16:creationId xmlns:a16="http://schemas.microsoft.com/office/drawing/2014/main" id="{B1D637F6-4B43-4938-B9B5-C1D1F61E5A43}"/>
              </a:ext>
            </a:extLst>
          </p:cNvPr>
          <p:cNvSpPr txBox="1">
            <a:spLocks noChangeArrowheads="1"/>
          </p:cNvSpPr>
          <p:nvPr/>
        </p:nvSpPr>
        <p:spPr bwMode="auto">
          <a:xfrm>
            <a:off x="215900" y="6473628"/>
            <a:ext cx="730885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93000"/>
              </a:lnSpc>
              <a:spcAft>
                <a:spcPts val="888"/>
              </a:spcAft>
              <a:buClr>
                <a:srgbClr val="000000"/>
              </a:buClr>
              <a:buSzPct val="100000"/>
              <a:buFont typeface="Arial" panose="020B0604020202020204" pitchFamily="34" charset="0"/>
              <a:buChar char="•"/>
              <a:tabLst>
                <a:tab pos="723900" algn="l"/>
                <a:tab pos="1447800" algn="l"/>
                <a:tab pos="2171700" algn="l"/>
                <a:tab pos="2895600" algn="l"/>
                <a:tab pos="3619500" algn="l"/>
              </a:tabLst>
              <a:defRPr sz="2000">
                <a:solidFill>
                  <a:srgbClr val="000000"/>
                </a:solidFill>
                <a:latin typeface="Times New Roman" panose="02020603050405020304" pitchFamily="18" charset="0"/>
                <a:ea typeface="ＭＳ Ｐゴシック" panose="020B0600070205080204" pitchFamily="34" charset="-128"/>
                <a:cs typeface="msgothic"/>
              </a:defRPr>
            </a:lvl1pPr>
            <a:lvl2pPr marL="863600" indent="-287338">
              <a:lnSpc>
                <a:spcPct val="93000"/>
              </a:lnSpc>
              <a:spcAft>
                <a:spcPts val="1138"/>
              </a:spcAft>
              <a:buClr>
                <a:srgbClr val="000000"/>
              </a:buClr>
              <a:buSzPct val="75000"/>
              <a:buFont typeface="Symbol" panose="05050102010706020507" pitchFamily="18" charset="2"/>
              <a:buChar char=""/>
              <a:tabLst>
                <a:tab pos="723900" algn="l"/>
                <a:tab pos="1447800" algn="l"/>
                <a:tab pos="2171700" algn="l"/>
                <a:tab pos="2895600" algn="l"/>
                <a:tab pos="3619500" algn="l"/>
              </a:tabLst>
              <a:defRPr sz="2600">
                <a:solidFill>
                  <a:srgbClr val="000000"/>
                </a:solidFill>
                <a:latin typeface="Times New Roman" panose="02020603050405020304" pitchFamily="18" charset="0"/>
                <a:ea typeface="ＭＳ Ｐゴシック" panose="020B0600070205080204" pitchFamily="34" charset="-128"/>
                <a:cs typeface="msgothic"/>
              </a:defRPr>
            </a:lvl2pPr>
            <a:lvl3pPr marL="1295400">
              <a:lnSpc>
                <a:spcPct val="93000"/>
              </a:lnSpc>
              <a:spcAft>
                <a:spcPts val="850"/>
              </a:spcAft>
              <a:buClr>
                <a:srgbClr val="000000"/>
              </a:buClr>
              <a:buSzPct val="45000"/>
              <a:buFont typeface="Wingdings" panose="05000000000000000000" pitchFamily="2" charset="2"/>
              <a:buChar char=""/>
              <a:tabLst>
                <a:tab pos="723900" algn="l"/>
                <a:tab pos="1447800" algn="l"/>
                <a:tab pos="2171700" algn="l"/>
                <a:tab pos="2895600" algn="l"/>
                <a:tab pos="3619500" algn="l"/>
              </a:tabLst>
              <a:defRPr sz="2400">
                <a:solidFill>
                  <a:srgbClr val="000000"/>
                </a:solidFill>
                <a:latin typeface="Times New Roman" panose="02020603050405020304" pitchFamily="18" charset="0"/>
                <a:ea typeface="ＭＳ Ｐゴシック" panose="020B0600070205080204" pitchFamily="34" charset="-128"/>
                <a:cs typeface="msgothic"/>
              </a:defRPr>
            </a:lvl3pPr>
            <a:lvl4pPr marL="1727200">
              <a:lnSpc>
                <a:spcPct val="93000"/>
              </a:lnSpc>
              <a:spcAft>
                <a:spcPts val="575"/>
              </a:spcAft>
              <a:buClr>
                <a:srgbClr val="000000"/>
              </a:buClr>
              <a:buSzPct val="75000"/>
              <a:buFont typeface="Symbol" panose="05050102010706020507" pitchFamily="18" charset="2"/>
              <a:buChar char=""/>
              <a:tabLst>
                <a:tab pos="723900" algn="l"/>
                <a:tab pos="1447800" algn="l"/>
                <a:tab pos="2171700" algn="l"/>
                <a:tab pos="2895600" algn="l"/>
                <a:tab pos="3619500" algn="l"/>
              </a:tabLst>
              <a:defRPr sz="2000">
                <a:solidFill>
                  <a:srgbClr val="000000"/>
                </a:solidFill>
                <a:latin typeface="Times New Roman" panose="02020603050405020304" pitchFamily="18" charset="0"/>
                <a:ea typeface="ＭＳ Ｐゴシック" panose="020B0600070205080204" pitchFamily="34" charset="-128"/>
                <a:cs typeface="msgothic"/>
              </a:defRPr>
            </a:lvl4pPr>
            <a:lvl5pPr marL="2159000">
              <a:lnSpc>
                <a:spcPct val="93000"/>
              </a:lnSpc>
              <a:spcAft>
                <a:spcPts val="288"/>
              </a:spcAft>
              <a:buClr>
                <a:srgbClr val="000000"/>
              </a:buClr>
              <a:buSzPct val="45000"/>
              <a:buFont typeface="Wingdings" panose="05000000000000000000" pitchFamily="2" charset="2"/>
              <a:buChar char=""/>
              <a:tabLst>
                <a:tab pos="723900" algn="l"/>
                <a:tab pos="1447800" algn="l"/>
                <a:tab pos="2171700" algn="l"/>
                <a:tab pos="2895600" algn="l"/>
                <a:tab pos="3619500" algn="l"/>
              </a:tabLst>
              <a:defRPr sz="2000">
                <a:solidFill>
                  <a:srgbClr val="000000"/>
                </a:solidFill>
                <a:latin typeface="Times New Roman" panose="02020603050405020304" pitchFamily="18" charset="0"/>
                <a:ea typeface="ＭＳ Ｐゴシック" panose="020B0600070205080204" pitchFamily="34" charset="-128"/>
                <a:cs typeface="msgothic"/>
              </a:defRPr>
            </a:lvl5pPr>
            <a:lvl6pPr marL="2616200" indent="-215900" defTabSz="457200"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723900" algn="l"/>
                <a:tab pos="1447800" algn="l"/>
                <a:tab pos="2171700" algn="l"/>
                <a:tab pos="2895600" algn="l"/>
                <a:tab pos="3619500" algn="l"/>
              </a:tabLst>
              <a:defRPr sz="2000">
                <a:solidFill>
                  <a:srgbClr val="000000"/>
                </a:solidFill>
                <a:latin typeface="Times New Roman" panose="02020603050405020304" pitchFamily="18" charset="0"/>
                <a:ea typeface="ＭＳ Ｐゴシック" panose="020B0600070205080204" pitchFamily="34" charset="-128"/>
                <a:cs typeface="msgothic"/>
              </a:defRPr>
            </a:lvl6pPr>
            <a:lvl7pPr marL="3073400" indent="-215900" defTabSz="457200"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723900" algn="l"/>
                <a:tab pos="1447800" algn="l"/>
                <a:tab pos="2171700" algn="l"/>
                <a:tab pos="2895600" algn="l"/>
                <a:tab pos="3619500" algn="l"/>
              </a:tabLst>
              <a:defRPr sz="2000">
                <a:solidFill>
                  <a:srgbClr val="000000"/>
                </a:solidFill>
                <a:latin typeface="Times New Roman" panose="02020603050405020304" pitchFamily="18" charset="0"/>
                <a:ea typeface="ＭＳ Ｐゴシック" panose="020B0600070205080204" pitchFamily="34" charset="-128"/>
                <a:cs typeface="msgothic"/>
              </a:defRPr>
            </a:lvl7pPr>
            <a:lvl8pPr marL="3530600" indent="-215900" defTabSz="457200"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723900" algn="l"/>
                <a:tab pos="1447800" algn="l"/>
                <a:tab pos="2171700" algn="l"/>
                <a:tab pos="2895600" algn="l"/>
                <a:tab pos="3619500" algn="l"/>
              </a:tabLst>
              <a:defRPr sz="2000">
                <a:solidFill>
                  <a:srgbClr val="000000"/>
                </a:solidFill>
                <a:latin typeface="Times New Roman" panose="02020603050405020304" pitchFamily="18" charset="0"/>
                <a:ea typeface="ＭＳ Ｐゴシック" panose="020B0600070205080204" pitchFamily="34" charset="-128"/>
                <a:cs typeface="msgothic"/>
              </a:defRPr>
            </a:lvl8pPr>
            <a:lvl9pPr marL="3987800" indent="-215900" defTabSz="457200"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723900" algn="l"/>
                <a:tab pos="1447800" algn="l"/>
                <a:tab pos="2171700" algn="l"/>
                <a:tab pos="2895600" algn="l"/>
                <a:tab pos="3619500" algn="l"/>
              </a:tabLst>
              <a:defRPr sz="2000">
                <a:solidFill>
                  <a:srgbClr val="000000"/>
                </a:solidFill>
                <a:latin typeface="Times New Roman" panose="02020603050405020304" pitchFamily="18" charset="0"/>
                <a:ea typeface="ＭＳ Ｐゴシック" panose="020B0600070205080204" pitchFamily="34" charset="-128"/>
                <a:cs typeface="msgothic"/>
              </a:defRPr>
            </a:lvl9pPr>
          </a:lstStyle>
          <a:p>
            <a:pPr>
              <a:spcAft>
                <a:spcPct val="0"/>
              </a:spcAft>
              <a:buSzPct val="45000"/>
              <a:buNone/>
            </a:pPr>
            <a:r>
              <a:rPr lang="de-AT" altLang="en-US" sz="1200" b="1" dirty="0">
                <a:latin typeface="Arial" panose="020B0604020202020204" pitchFamily="34" charset="0"/>
              </a:rPr>
              <a:t> </a:t>
            </a:r>
            <a:r>
              <a:rPr lang="de-AT" altLang="en-US" sz="1200" b="1" dirty="0" err="1">
                <a:latin typeface="Arial" panose="020B0604020202020204" pitchFamily="34" charset="0"/>
              </a:rPr>
              <a:t>Arató</a:t>
            </a:r>
            <a:r>
              <a:rPr lang="de-AT" altLang="en-US" sz="1200" b="1" dirty="0">
                <a:latin typeface="Arial" panose="020B0604020202020204" pitchFamily="34" charset="0"/>
              </a:rPr>
              <a:t> and </a:t>
            </a:r>
            <a:r>
              <a:rPr lang="de-AT" altLang="en-US" sz="1200" b="1" dirty="0" err="1">
                <a:latin typeface="Arial" panose="020B0604020202020204" pitchFamily="34" charset="0"/>
              </a:rPr>
              <a:t>Audétat</a:t>
            </a:r>
            <a:r>
              <a:rPr lang="de-AT" altLang="en-US" sz="1200" b="1" dirty="0">
                <a:latin typeface="Arial" panose="020B0604020202020204" pitchFamily="34" charset="0"/>
              </a:rPr>
              <a:t> </a:t>
            </a:r>
            <a:r>
              <a:rPr lang="tr-TR" altLang="en-US" sz="1200" b="1" dirty="0">
                <a:latin typeface="Arial" panose="020B0604020202020204" pitchFamily="34" charset="0"/>
              </a:rPr>
              <a:t>(201</a:t>
            </a:r>
            <a:r>
              <a:rPr lang="en-US" altLang="en-US" sz="1200" b="1" dirty="0">
                <a:latin typeface="Arial" panose="020B0604020202020204" pitchFamily="34" charset="0"/>
              </a:rPr>
              <a:t>7</a:t>
            </a:r>
            <a:r>
              <a:rPr lang="fr-FR" altLang="en-US" sz="1200" b="1" dirty="0">
                <a:latin typeface="Arial" panose="020B0604020202020204" pitchFamily="34" charset="0"/>
              </a:rPr>
              <a:t>)</a:t>
            </a:r>
            <a:r>
              <a:rPr lang="tr-TR" altLang="en-US" sz="1200" b="1" dirty="0">
                <a:latin typeface="Arial" panose="020B0604020202020204" pitchFamily="34" charset="0"/>
              </a:rPr>
              <a:t> </a:t>
            </a:r>
            <a:r>
              <a:rPr lang="tr-TR" altLang="en-US" sz="1200" b="1" i="1" dirty="0">
                <a:latin typeface="Arial" panose="020B0604020202020204" pitchFamily="34" charset="0"/>
              </a:rPr>
              <a:t>Geochem. Persp. Let. </a:t>
            </a:r>
            <a:r>
              <a:rPr lang="fr-FR" altLang="en-US" sz="1200" b="1" dirty="0">
                <a:latin typeface="Arial" panose="020B0604020202020204" pitchFamily="34" charset="0"/>
              </a:rPr>
              <a:t>5</a:t>
            </a:r>
            <a:r>
              <a:rPr lang="tr-TR" altLang="en-US" sz="1200" b="1" dirty="0">
                <a:latin typeface="Arial" panose="020B0604020202020204" pitchFamily="34" charset="0"/>
              </a:rPr>
              <a:t>, </a:t>
            </a:r>
            <a:r>
              <a:rPr lang="en-US" altLang="en-US" sz="1200" b="1" dirty="0">
                <a:latin typeface="Arial" panose="020B0604020202020204" pitchFamily="34" charset="0"/>
              </a:rPr>
              <a:t>19-23</a:t>
            </a:r>
            <a:r>
              <a:rPr lang="fr-FR" altLang="en-US" sz="1200" b="1" dirty="0">
                <a:latin typeface="Arial" panose="020B0604020202020204" pitchFamily="34" charset="0"/>
              </a:rPr>
              <a:t> </a:t>
            </a:r>
            <a:r>
              <a:rPr lang="tr-TR" altLang="en-US" sz="1200" b="1" dirty="0">
                <a:latin typeface="Arial" panose="020B0604020202020204" pitchFamily="34" charset="0"/>
              </a:rPr>
              <a:t>| doi: 10.7185/geochemlet.1</a:t>
            </a:r>
            <a:r>
              <a:rPr lang="fr-FR" altLang="en-US" sz="1200" b="1" dirty="0">
                <a:latin typeface="Arial" panose="020B0604020202020204" pitchFamily="34" charset="0"/>
              </a:rPr>
              <a:t>740</a:t>
            </a:r>
            <a:endParaRPr lang="en-GB" altLang="en-US" sz="1200" b="1" dirty="0">
              <a:latin typeface="Arial" panose="020B0604020202020204" pitchFamily="34" charset="0"/>
            </a:endParaRPr>
          </a:p>
        </p:txBody>
      </p:sp>
      <p:sp>
        <p:nvSpPr>
          <p:cNvPr id="12" name="Text Box 5">
            <a:extLst>
              <a:ext uri="{FF2B5EF4-FFF2-40B4-BE49-F238E27FC236}">
                <a16:creationId xmlns:a16="http://schemas.microsoft.com/office/drawing/2014/main" id="{00A0C749-5157-4628-A3FB-7AAE3B8CF560}"/>
              </a:ext>
            </a:extLst>
          </p:cNvPr>
          <p:cNvSpPr txBox="1">
            <a:spLocks noChangeArrowheads="1"/>
          </p:cNvSpPr>
          <p:nvPr/>
        </p:nvSpPr>
        <p:spPr bwMode="auto">
          <a:xfrm>
            <a:off x="9274938" y="6473628"/>
            <a:ext cx="2627313"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85725" indent="-85725">
              <a:lnSpc>
                <a:spcPct val="93000"/>
              </a:lnSpc>
              <a:spcAft>
                <a:spcPts val="888"/>
              </a:spcAft>
              <a:buClr>
                <a:srgbClr val="000000"/>
              </a:buClr>
              <a:buSzPct val="100000"/>
              <a:buFont typeface="Arial" panose="020B0604020202020204" pitchFamily="34" charset="0"/>
              <a:buChar char="•"/>
              <a:tabLst>
                <a:tab pos="723900" algn="l"/>
                <a:tab pos="1447800" algn="l"/>
                <a:tab pos="2171700" algn="l"/>
                <a:tab pos="2895600" algn="l"/>
                <a:tab pos="3619500" algn="l"/>
                <a:tab pos="4343400" algn="l"/>
                <a:tab pos="5067300" algn="l"/>
              </a:tabLst>
              <a:defRPr sz="2000">
                <a:solidFill>
                  <a:srgbClr val="000000"/>
                </a:solidFill>
                <a:latin typeface="Times New Roman" panose="02020603050405020304" pitchFamily="18" charset="0"/>
                <a:ea typeface="ＭＳ Ｐゴシック" panose="020B0600070205080204" pitchFamily="34" charset="-128"/>
                <a:cs typeface="msgothic"/>
              </a:defRPr>
            </a:lvl1pPr>
            <a:lvl2pPr marL="742950" indent="-285750">
              <a:lnSpc>
                <a:spcPct val="93000"/>
              </a:lnSpc>
              <a:spcAft>
                <a:spcPts val="1138"/>
              </a:spcAft>
              <a:buClr>
                <a:srgbClr val="000000"/>
              </a:buClr>
              <a:buSzPct val="75000"/>
              <a:buFont typeface="Symbol" panose="05050102010706020507" pitchFamily="18" charset="2"/>
              <a:buChar char=""/>
              <a:tabLst>
                <a:tab pos="723900" algn="l"/>
                <a:tab pos="1447800" algn="l"/>
                <a:tab pos="2171700" algn="l"/>
                <a:tab pos="2895600" algn="l"/>
                <a:tab pos="3619500" algn="l"/>
                <a:tab pos="4343400" algn="l"/>
                <a:tab pos="5067300" algn="l"/>
              </a:tabLst>
              <a:defRPr sz="2600">
                <a:solidFill>
                  <a:srgbClr val="000000"/>
                </a:solidFill>
                <a:latin typeface="Times New Roman" panose="02020603050405020304" pitchFamily="18" charset="0"/>
                <a:ea typeface="ＭＳ Ｐゴシック" panose="020B0600070205080204" pitchFamily="34" charset="-128"/>
                <a:cs typeface="msgothic"/>
              </a:defRPr>
            </a:lvl2pPr>
            <a:lvl3pPr marL="1143000" indent="-228600">
              <a:lnSpc>
                <a:spcPct val="93000"/>
              </a:lnSpc>
              <a:spcAft>
                <a:spcPts val="850"/>
              </a:spcAft>
              <a:buClr>
                <a:srgbClr val="000000"/>
              </a:buClr>
              <a:buSzPct val="45000"/>
              <a:buFont typeface="Wingdings" panose="05000000000000000000" pitchFamily="2" charset="2"/>
              <a:buChar cha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ＭＳ Ｐゴシック" panose="020B0600070205080204" pitchFamily="34" charset="-128"/>
                <a:cs typeface="msgothic"/>
              </a:defRPr>
            </a:lvl3pPr>
            <a:lvl4pPr marL="1600200" indent="-228600">
              <a:lnSpc>
                <a:spcPct val="93000"/>
              </a:lnSpc>
              <a:spcAft>
                <a:spcPts val="575"/>
              </a:spcAft>
              <a:buClr>
                <a:srgbClr val="000000"/>
              </a:buClr>
              <a:buSzPct val="75000"/>
              <a:buFont typeface="Symbol" panose="05050102010706020507" pitchFamily="18" charset="2"/>
              <a:buChar char=""/>
              <a:tabLst>
                <a:tab pos="723900" algn="l"/>
                <a:tab pos="1447800" algn="l"/>
                <a:tab pos="2171700" algn="l"/>
                <a:tab pos="2895600" algn="l"/>
                <a:tab pos="3619500" algn="l"/>
                <a:tab pos="4343400" algn="l"/>
                <a:tab pos="5067300" algn="l"/>
              </a:tabLst>
              <a:defRPr sz="2000">
                <a:solidFill>
                  <a:srgbClr val="000000"/>
                </a:solidFill>
                <a:latin typeface="Times New Roman" panose="02020603050405020304" pitchFamily="18" charset="0"/>
                <a:ea typeface="ＭＳ Ｐゴシック" panose="020B0600070205080204" pitchFamily="34" charset="-128"/>
                <a:cs typeface="msgothic"/>
              </a:defRPr>
            </a:lvl4pPr>
            <a:lvl5pPr marL="2057400" indent="-228600">
              <a:lnSpc>
                <a:spcPct val="93000"/>
              </a:lnSpc>
              <a:spcAft>
                <a:spcPts val="288"/>
              </a:spcAft>
              <a:buClr>
                <a:srgbClr val="000000"/>
              </a:buClr>
              <a:buSzPct val="45000"/>
              <a:buFont typeface="Wingdings" panose="05000000000000000000" pitchFamily="2" charset="2"/>
              <a:buChar char=""/>
              <a:tabLst>
                <a:tab pos="723900" algn="l"/>
                <a:tab pos="1447800" algn="l"/>
                <a:tab pos="2171700" algn="l"/>
                <a:tab pos="2895600" algn="l"/>
                <a:tab pos="3619500" algn="l"/>
                <a:tab pos="4343400" algn="l"/>
                <a:tab pos="5067300" algn="l"/>
              </a:tabLst>
              <a:defRPr sz="2000">
                <a:solidFill>
                  <a:srgbClr val="000000"/>
                </a:solidFill>
                <a:latin typeface="Times New Roman" panose="02020603050405020304" pitchFamily="18" charset="0"/>
                <a:ea typeface="ＭＳ Ｐゴシック" panose="020B0600070205080204" pitchFamily="34" charset="-128"/>
                <a:cs typeface="msgothic"/>
              </a:defRPr>
            </a:lvl5pPr>
            <a:lvl6pPr marL="2514600" indent="-228600" defTabSz="457200"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723900" algn="l"/>
                <a:tab pos="1447800" algn="l"/>
                <a:tab pos="2171700" algn="l"/>
                <a:tab pos="2895600" algn="l"/>
                <a:tab pos="3619500" algn="l"/>
                <a:tab pos="4343400" algn="l"/>
                <a:tab pos="5067300" algn="l"/>
              </a:tabLst>
              <a:defRPr sz="2000">
                <a:solidFill>
                  <a:srgbClr val="000000"/>
                </a:solidFill>
                <a:latin typeface="Times New Roman" panose="02020603050405020304" pitchFamily="18" charset="0"/>
                <a:ea typeface="ＭＳ Ｐゴシック" panose="020B0600070205080204" pitchFamily="34" charset="-128"/>
                <a:cs typeface="msgothic"/>
              </a:defRPr>
            </a:lvl6pPr>
            <a:lvl7pPr marL="2971800" indent="-228600" defTabSz="457200"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723900" algn="l"/>
                <a:tab pos="1447800" algn="l"/>
                <a:tab pos="2171700" algn="l"/>
                <a:tab pos="2895600" algn="l"/>
                <a:tab pos="3619500" algn="l"/>
                <a:tab pos="4343400" algn="l"/>
                <a:tab pos="5067300" algn="l"/>
              </a:tabLst>
              <a:defRPr sz="2000">
                <a:solidFill>
                  <a:srgbClr val="000000"/>
                </a:solidFill>
                <a:latin typeface="Times New Roman" panose="02020603050405020304" pitchFamily="18" charset="0"/>
                <a:ea typeface="ＭＳ Ｐゴシック" panose="020B0600070205080204" pitchFamily="34" charset="-128"/>
                <a:cs typeface="msgothic"/>
              </a:defRPr>
            </a:lvl7pPr>
            <a:lvl8pPr marL="3429000" indent="-228600" defTabSz="457200"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723900" algn="l"/>
                <a:tab pos="1447800" algn="l"/>
                <a:tab pos="2171700" algn="l"/>
                <a:tab pos="2895600" algn="l"/>
                <a:tab pos="3619500" algn="l"/>
                <a:tab pos="4343400" algn="l"/>
                <a:tab pos="5067300" algn="l"/>
              </a:tabLst>
              <a:defRPr sz="2000">
                <a:solidFill>
                  <a:srgbClr val="000000"/>
                </a:solidFill>
                <a:latin typeface="Times New Roman" panose="02020603050405020304" pitchFamily="18" charset="0"/>
                <a:ea typeface="ＭＳ Ｐゴシック" panose="020B0600070205080204" pitchFamily="34" charset="-128"/>
                <a:cs typeface="msgothic"/>
              </a:defRPr>
            </a:lvl8pPr>
            <a:lvl9pPr marL="3886200" indent="-228600" defTabSz="457200"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723900" algn="l"/>
                <a:tab pos="1447800" algn="l"/>
                <a:tab pos="2171700" algn="l"/>
                <a:tab pos="2895600" algn="l"/>
                <a:tab pos="3619500" algn="l"/>
                <a:tab pos="4343400" algn="l"/>
                <a:tab pos="5067300" algn="l"/>
              </a:tabLst>
              <a:defRPr sz="2000">
                <a:solidFill>
                  <a:srgbClr val="000000"/>
                </a:solidFill>
                <a:latin typeface="Times New Roman" panose="02020603050405020304" pitchFamily="18" charset="0"/>
                <a:ea typeface="ＭＳ Ｐゴシック" panose="020B0600070205080204" pitchFamily="34" charset="-128"/>
                <a:cs typeface="msgothic"/>
              </a:defRPr>
            </a:lvl9pPr>
          </a:lstStyle>
          <a:p>
            <a:pPr eaLnBrk="1">
              <a:spcAft>
                <a:spcPct val="0"/>
              </a:spcAft>
              <a:buSzPct val="45000"/>
              <a:buFont typeface="Wingdings" panose="05000000000000000000" pitchFamily="2" charset="2"/>
              <a:buNone/>
            </a:pPr>
            <a:r>
              <a:rPr lang="en-GB" altLang="en-US" sz="1000" dirty="0">
                <a:latin typeface="Arial" panose="020B0604020202020204" pitchFamily="34" charset="0"/>
              </a:rPr>
              <a:t>© 2017 European Association of Geochemistry</a:t>
            </a:r>
          </a:p>
        </p:txBody>
      </p:sp>
      <p:sp>
        <p:nvSpPr>
          <p:cNvPr id="15" name="Rectangle 14">
            <a:extLst>
              <a:ext uri="{FF2B5EF4-FFF2-40B4-BE49-F238E27FC236}">
                <a16:creationId xmlns:a16="http://schemas.microsoft.com/office/drawing/2014/main" id="{05D4F318-9649-4DF1-9E5F-E27D37E6A5EB}"/>
              </a:ext>
            </a:extLst>
          </p:cNvPr>
          <p:cNvSpPr/>
          <p:nvPr/>
        </p:nvSpPr>
        <p:spPr>
          <a:xfrm>
            <a:off x="9274938" y="4221183"/>
            <a:ext cx="2386967" cy="1954381"/>
          </a:xfrm>
          <a:prstGeom prst="rect">
            <a:avLst/>
          </a:prstGeom>
        </p:spPr>
        <p:txBody>
          <a:bodyPr wrap="square">
            <a:spAutoFit/>
          </a:bodyPr>
          <a:lstStyle/>
          <a:p>
            <a:r>
              <a:rPr lang="en-GB" sz="1100" b="1" dirty="0"/>
              <a:t>Figure 2</a:t>
            </a:r>
            <a:r>
              <a:rPr lang="en-GB" sz="1100" dirty="0"/>
              <a:t> Performance of </a:t>
            </a:r>
            <a:r>
              <a:rPr lang="en-GB" sz="1100" dirty="0" err="1"/>
              <a:t>FeTiMM</a:t>
            </a:r>
            <a:r>
              <a:rPr lang="en-GB" sz="1100" dirty="0"/>
              <a:t> in ilmenite-saturated magmas. Oxygen </a:t>
            </a:r>
            <a:r>
              <a:rPr lang="en-GB" sz="1100" dirty="0" err="1"/>
              <a:t>fugacities</a:t>
            </a:r>
            <a:r>
              <a:rPr lang="en-GB" sz="1100" dirty="0"/>
              <a:t> (expressed in log units relative to the FMQ buffer) obtained </a:t>
            </a:r>
            <a:r>
              <a:rPr lang="en-GB" sz="1100" i="1" dirty="0"/>
              <a:t>via</a:t>
            </a:r>
            <a:r>
              <a:rPr lang="en-GB" sz="1100" dirty="0"/>
              <a:t> </a:t>
            </a:r>
            <a:r>
              <a:rPr lang="en-GB" sz="1100" dirty="0" err="1"/>
              <a:t>FeTiMM</a:t>
            </a:r>
            <a:r>
              <a:rPr lang="en-GB" sz="1100" dirty="0"/>
              <a:t> are compared with ones obtained </a:t>
            </a:r>
            <a:r>
              <a:rPr lang="en-GB" sz="1100" i="1" dirty="0"/>
              <a:t>via</a:t>
            </a:r>
            <a:r>
              <a:rPr lang="en-GB" sz="1100" dirty="0"/>
              <a:t> magnetite–ilmenite </a:t>
            </a:r>
            <a:r>
              <a:rPr lang="en-GB" sz="1100" dirty="0" err="1"/>
              <a:t>oxybarometry</a:t>
            </a:r>
            <a:r>
              <a:rPr lang="en-GB" sz="1100" dirty="0"/>
              <a:t> using the model of (</a:t>
            </a:r>
            <a:r>
              <a:rPr lang="en-GB" sz="1100" dirty="0" err="1"/>
              <a:t>Ghiorso</a:t>
            </a:r>
            <a:r>
              <a:rPr lang="en-GB" sz="1100" dirty="0"/>
              <a:t> and Evans, 2008). The data are divided into three groups of contrasting melt SiO</a:t>
            </a:r>
            <a:r>
              <a:rPr lang="en-GB" sz="1100" baseline="-25000" dirty="0"/>
              <a:t>2</a:t>
            </a:r>
            <a:r>
              <a:rPr lang="en-GB" sz="1100" dirty="0"/>
              <a:t>…</a:t>
            </a:r>
          </a:p>
          <a:p>
            <a:endParaRPr lang="en-GB" sz="1100" dirty="0"/>
          </a:p>
        </p:txBody>
      </p:sp>
      <p:pic>
        <p:nvPicPr>
          <p:cNvPr id="7" name="Image 6">
            <a:extLst>
              <a:ext uri="{FF2B5EF4-FFF2-40B4-BE49-F238E27FC236}">
                <a16:creationId xmlns:a16="http://schemas.microsoft.com/office/drawing/2014/main" id="{E6EB5E59-BCE2-4A47-82B6-58C3520BC0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03069" y="872848"/>
            <a:ext cx="5286375" cy="5302716"/>
          </a:xfrm>
          <a:prstGeom prst="rect">
            <a:avLst/>
          </a:prstGeom>
        </p:spPr>
      </p:pic>
    </p:spTree>
    <p:extLst>
      <p:ext uri="{BB962C8B-B14F-4D97-AF65-F5344CB8AC3E}">
        <p14:creationId xmlns:p14="http://schemas.microsoft.com/office/powerpoint/2010/main" val="28636857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TotalTime>
  <Words>215</Words>
  <Application>Microsoft Office PowerPoint</Application>
  <PresentationFormat>Grand écran</PresentationFormat>
  <Paragraphs>7</Paragraphs>
  <Slides>1</Slides>
  <Notes>1</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vt:i4>
      </vt:variant>
    </vt:vector>
  </HeadingPairs>
  <TitlesOfParts>
    <vt:vector size="8" baseType="lpstr">
      <vt:lpstr>ＭＳ Ｐゴシック</vt:lpstr>
      <vt:lpstr>Arial</vt:lpstr>
      <vt:lpstr>Calibri</vt:lpstr>
      <vt:lpstr>Calibri Light</vt:lpstr>
      <vt:lpstr>msgothic</vt:lpstr>
      <vt:lpstr>Wingdings</vt:lpstr>
      <vt:lpstr>Office Theme</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Marie-Aude Hulshoff</dc:creator>
  <cp:lastModifiedBy>Alice Williams</cp:lastModifiedBy>
  <cp:revision>14</cp:revision>
  <dcterms:created xsi:type="dcterms:W3CDTF">2017-09-25T10:29:42Z</dcterms:created>
  <dcterms:modified xsi:type="dcterms:W3CDTF">2017-10-12T12:53:39Z</dcterms:modified>
</cp:coreProperties>
</file>