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64" d="100"/>
          <a:sy n="64" d="100"/>
        </p:scale>
        <p:origin x="9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16/11/2017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‹N°›</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Figure 1 </a:t>
            </a:r>
            <a:r>
              <a:rPr lang="en-US" sz="1200" kern="1200" dirty="0">
                <a:solidFill>
                  <a:schemeClr val="tx1"/>
                </a:solidFill>
                <a:effectLst/>
                <a:latin typeface="+mn-lt"/>
                <a:ea typeface="+mn-ea"/>
                <a:cs typeface="+mn-cs"/>
              </a:rPr>
              <a:t>Experimental arrangement. A basalt cuboid surrounded by a 7 mm thick steel sleeve. The epoxy resin serves as electric insulator to prevent the current from short circuiting around the sample through the steel sleeve. Current pulses are generated with a pulse generator of the type SSG 10 kV/100 kJ (</a:t>
            </a:r>
            <a:r>
              <a:rPr lang="en-US" sz="1200" kern="1200" dirty="0" err="1">
                <a:solidFill>
                  <a:schemeClr val="tx1"/>
                </a:solidFill>
                <a:effectLst/>
                <a:latin typeface="+mn-lt"/>
                <a:ea typeface="+mn-ea"/>
                <a:cs typeface="+mn-cs"/>
              </a:rPr>
              <a:t>Haefely</a:t>
            </a:r>
            <a:r>
              <a:rPr lang="en-US" sz="1200" kern="1200" dirty="0">
                <a:solidFill>
                  <a:schemeClr val="tx1"/>
                </a:solidFill>
                <a:effectLst/>
                <a:latin typeface="+mn-lt"/>
                <a:ea typeface="+mn-ea"/>
                <a:cs typeface="+mn-cs"/>
              </a:rPr>
              <a:t>). The capacity of the pulse generator is 2140 µF. It can be charged to 10 kV. The energy achievable is 100 kJ. The pulse width depends on the load and is of the order of a few hundred microseconds.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16/11/2017</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16/11/2017</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16/11/2017</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16/11/2017</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16/11/2017</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16/11/2017</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16/11/2017</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16/11/2017</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16/11/2017</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16/11/2017</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16/11/2017</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16/11/2017</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‹N°›</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7719934" y="179388"/>
            <a:ext cx="4304093" cy="69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a:spcAft>
                <a:spcPct val="0"/>
              </a:spcAft>
              <a:buSzPct val="45000"/>
              <a:buNone/>
            </a:pPr>
            <a:r>
              <a:rPr lang="de-AT" altLang="en-US" sz="1400" b="1" dirty="0">
                <a:latin typeface="Arial" panose="020B0604020202020204" pitchFamily="34" charset="0"/>
              </a:rPr>
              <a:t>Ballhaus </a:t>
            </a:r>
            <a:r>
              <a:rPr lang="de-AT" altLang="en-US" sz="1400" b="1" i="1" dirty="0">
                <a:latin typeface="Arial" panose="020B0604020202020204" pitchFamily="34" charset="0"/>
              </a:rPr>
              <a:t>et al</a:t>
            </a:r>
            <a:r>
              <a:rPr lang="de-AT" altLang="en-US" sz="1400" b="1" dirty="0">
                <a:latin typeface="Arial" panose="020B0604020202020204" pitchFamily="34" charset="0"/>
              </a:rPr>
              <a:t>.</a:t>
            </a:r>
            <a:endParaRPr lang="en-US" altLang="en-US" sz="1400" b="1" dirty="0">
              <a:solidFill>
                <a:schemeClr val="tx1"/>
              </a:solidFill>
              <a:latin typeface="Arial" panose="020B0604020202020204" pitchFamily="34" charset="0"/>
              <a:cs typeface="Arial" panose="020B0604020202020204" pitchFamily="34" charset="0"/>
            </a:endParaRPr>
          </a:p>
          <a:p>
            <a:pPr algn="r">
              <a:spcAft>
                <a:spcPct val="0"/>
              </a:spcAft>
              <a:buSzPct val="45000"/>
              <a:buNone/>
            </a:pPr>
            <a:r>
              <a:rPr lang="en-GB" altLang="en-US" sz="1400" b="1" dirty="0">
                <a:solidFill>
                  <a:schemeClr val="tx1"/>
                </a:solidFill>
                <a:latin typeface="Arial" panose="020B0604020202020204" pitchFamily="34" charset="0"/>
                <a:cs typeface="Arial" panose="020B0604020202020204" pitchFamily="34" charset="0"/>
              </a:rPr>
              <a:t>Ultra-high pressure and ultra-reduced minerals in ophiolites may form by lightning strikes</a:t>
            </a: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15900" y="647362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spcAft>
                <a:spcPct val="0"/>
              </a:spcAft>
              <a:buSzPct val="45000"/>
              <a:buNone/>
            </a:pPr>
            <a:r>
              <a:rPr lang="de-AT" altLang="en-US" sz="1200" b="1" dirty="0">
                <a:latin typeface="Arial" panose="020B0604020202020204" pitchFamily="34" charset="0"/>
              </a:rPr>
              <a:t> Ballhaus </a:t>
            </a:r>
            <a:r>
              <a:rPr lang="de-AT" altLang="en-US" sz="1200" b="1" i="1" dirty="0">
                <a:latin typeface="Arial" panose="020B0604020202020204" pitchFamily="34" charset="0"/>
              </a:rPr>
              <a:t>et al. </a:t>
            </a:r>
            <a:r>
              <a:rPr lang="tr-TR" altLang="en-US" sz="1200" b="1" dirty="0">
                <a:latin typeface="Arial" panose="020B0604020202020204" pitchFamily="34" charset="0"/>
              </a:rPr>
              <a:t>(201</a:t>
            </a:r>
            <a:r>
              <a:rPr lang="en-US" altLang="en-US" sz="1200" b="1" dirty="0">
                <a:latin typeface="Arial" panose="020B0604020202020204" pitchFamily="34" charset="0"/>
              </a:rPr>
              <a:t>7</a:t>
            </a:r>
            <a:r>
              <a:rPr lang="fr-FR" altLang="en-US" sz="1200" b="1" dirty="0">
                <a:latin typeface="Arial" panose="020B0604020202020204" pitchFamily="34" charset="0"/>
              </a:rPr>
              <a:t>)</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5</a:t>
            </a:r>
            <a:r>
              <a:rPr lang="tr-TR" altLang="en-US" sz="1200" b="1" dirty="0">
                <a:latin typeface="Arial" panose="020B0604020202020204" pitchFamily="34" charset="0"/>
              </a:rPr>
              <a:t>, </a:t>
            </a:r>
            <a:r>
              <a:rPr lang="en-US" altLang="en-US" sz="1200" b="1" dirty="0">
                <a:latin typeface="Arial" panose="020B0604020202020204" pitchFamily="34" charset="0"/>
              </a:rPr>
              <a:t>42-46</a:t>
            </a:r>
            <a:r>
              <a:rPr lang="fr-FR" altLang="en-US" sz="1200" b="1" dirty="0">
                <a:latin typeface="Arial" panose="020B0604020202020204" pitchFamily="34" charset="0"/>
              </a:rPr>
              <a:t> </a:t>
            </a:r>
            <a:r>
              <a:rPr lang="tr-TR" altLang="en-US" sz="1200" b="1" dirty="0">
                <a:latin typeface="Arial" panose="020B0604020202020204" pitchFamily="34" charset="0"/>
              </a:rPr>
              <a:t>| doi: 10.7185/geochemlet.1</a:t>
            </a:r>
            <a:r>
              <a:rPr lang="fr-FR" altLang="en-US" sz="1200" b="1" dirty="0">
                <a:latin typeface="Arial" panose="020B0604020202020204" pitchFamily="34" charset="0"/>
              </a:rPr>
              <a:t>744</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9274938" y="6473628"/>
            <a:ext cx="2627313"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eaLnBrk="1">
              <a:spcAft>
                <a:spcPct val="0"/>
              </a:spcAft>
              <a:buSzPct val="45000"/>
              <a:buFont typeface="Wingdings" panose="05000000000000000000" pitchFamily="2" charset="2"/>
              <a:buNone/>
            </a:pPr>
            <a:r>
              <a:rPr lang="en-GB" altLang="en-US" sz="1000" dirty="0">
                <a:latin typeface="Arial" panose="020B0604020202020204" pitchFamily="34" charset="0"/>
              </a:rPr>
              <a:t>© 2017 European Association of Geochemistry</a:t>
            </a:r>
          </a:p>
        </p:txBody>
      </p:sp>
      <p:sp>
        <p:nvSpPr>
          <p:cNvPr id="15" name="Rectangle 14">
            <a:extLst>
              <a:ext uri="{FF2B5EF4-FFF2-40B4-BE49-F238E27FC236}">
                <a16:creationId xmlns:a16="http://schemas.microsoft.com/office/drawing/2014/main" id="{05D4F318-9649-4DF1-9E5F-E27D37E6A5EB}"/>
              </a:ext>
            </a:extLst>
          </p:cNvPr>
          <p:cNvSpPr/>
          <p:nvPr/>
        </p:nvSpPr>
        <p:spPr>
          <a:xfrm>
            <a:off x="9274938" y="3429000"/>
            <a:ext cx="2386967" cy="2462213"/>
          </a:xfrm>
          <a:prstGeom prst="rect">
            <a:avLst/>
          </a:prstGeom>
        </p:spPr>
        <p:txBody>
          <a:bodyPr wrap="square">
            <a:spAutoFit/>
          </a:bodyPr>
          <a:lstStyle/>
          <a:p>
            <a:r>
              <a:rPr lang="en-US" sz="1100" b="1" dirty="0"/>
              <a:t>Figure 1 </a:t>
            </a:r>
            <a:r>
              <a:rPr lang="en-US" sz="1100" dirty="0"/>
              <a:t>Experimental arrangement. A basalt cuboid surrounded by a 7 mm thick steel sleeve. The epoxy resin serves as electric insulator to prevent the current from short circuiting around the sample through the steel sleeve. Current pulses are generated with a pulse generator of the type SSG 10 kV/100 kJ (</a:t>
            </a:r>
            <a:r>
              <a:rPr lang="en-US" sz="1100" dirty="0" err="1"/>
              <a:t>Haefely</a:t>
            </a:r>
            <a:r>
              <a:rPr lang="en-US" sz="1100" dirty="0"/>
              <a:t>). The capacity of the pulse generator is 2140 µF. It can be charged to 10 kV. The energy achievable is 100 kJ. The pulse width depends on the load and is of the order of a few hundred microseconds.</a:t>
            </a:r>
            <a:endParaRPr lang="en-GB" sz="1100" dirty="0"/>
          </a:p>
        </p:txBody>
      </p:sp>
      <p:pic>
        <p:nvPicPr>
          <p:cNvPr id="6" name="Image 5">
            <a:extLst>
              <a:ext uri="{FF2B5EF4-FFF2-40B4-BE49-F238E27FC236}">
                <a16:creationId xmlns:a16="http://schemas.microsoft.com/office/drawing/2014/main" id="{E4EE426B-2E9A-48C4-A613-76B387F86B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6626" y="1665228"/>
            <a:ext cx="8443443" cy="4295973"/>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254</Words>
  <Application>Microsoft Office PowerPoint</Application>
  <PresentationFormat>Grand écran</PresentationFormat>
  <Paragraphs>7</Paragraphs>
  <Slides>1</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ＭＳ Ｐゴシック</vt:lpstr>
      <vt:lpstr>Arial</vt:lpstr>
      <vt:lpstr>Calibri</vt:lpstr>
      <vt:lpstr>Calibri Light</vt:lpstr>
      <vt:lpstr>msgothic</vt:lpstr>
      <vt:lpstr>Wingdings</vt:lpstr>
      <vt:lpstr>Office Theme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 Williams</cp:lastModifiedBy>
  <cp:revision>19</cp:revision>
  <dcterms:created xsi:type="dcterms:W3CDTF">2017-09-25T10:29:42Z</dcterms:created>
  <dcterms:modified xsi:type="dcterms:W3CDTF">2017-11-16T11:02:22Z</dcterms:modified>
</cp:coreProperties>
</file>