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64" d="100"/>
          <a:sy n="64" d="100"/>
        </p:scale>
        <p:origin x="900" y="60"/>
      </p:cViewPr>
      <p:guideLst/>
    </p:cSldViewPr>
  </p:slideViewPr>
  <p:notesTextViewPr>
    <p:cViewPr>
      <p:scale>
        <a:sx n="1" d="1"/>
        <a:sy n="1" d="1"/>
      </p:scale>
      <p:origin x="0" y="-138"/>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16/02/2018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‹N°›</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Figure 2</a:t>
            </a:r>
            <a:r>
              <a:rPr lang="en-GB" sz="1200" kern="1200" dirty="0">
                <a:solidFill>
                  <a:schemeClr val="tx1"/>
                </a:solidFill>
                <a:effectLst/>
                <a:latin typeface="+mn-lt"/>
                <a:ea typeface="+mn-ea"/>
                <a:cs typeface="+mn-cs"/>
              </a:rPr>
              <a:t> Error-weighted mean (x̅) of the He isotope ratios, expressed as R</a:t>
            </a:r>
            <a:r>
              <a:rPr lang="en-GB" sz="1200" kern="1200" baseline="-25000" dirty="0">
                <a:solidFill>
                  <a:schemeClr val="tx1"/>
                </a:solidFill>
                <a:effectLst/>
                <a:latin typeface="+mn-lt"/>
                <a:ea typeface="+mn-ea"/>
                <a:cs typeface="+mn-cs"/>
              </a:rPr>
              <a:t>BB</a:t>
            </a:r>
            <a:r>
              <a:rPr lang="en-GB" sz="1200" kern="1200" dirty="0">
                <a:solidFill>
                  <a:schemeClr val="tx1"/>
                </a:solidFill>
                <a:effectLst/>
                <a:latin typeface="+mn-lt"/>
                <a:ea typeface="+mn-ea"/>
                <a:cs typeface="+mn-cs"/>
              </a:rPr>
              <a:t> (diamond points; CG = Cape Grim; B = </a:t>
            </a:r>
            <a:r>
              <a:rPr lang="en-GB" sz="1200" kern="1200" dirty="0" err="1">
                <a:solidFill>
                  <a:schemeClr val="tx1"/>
                </a:solidFill>
                <a:effectLst/>
                <a:latin typeface="+mn-lt"/>
                <a:ea typeface="+mn-ea"/>
                <a:cs typeface="+mn-cs"/>
              </a:rPr>
              <a:t>pétanque</a:t>
            </a:r>
            <a:r>
              <a:rPr lang="en-GB" sz="1200" kern="1200" dirty="0">
                <a:solidFill>
                  <a:schemeClr val="tx1"/>
                </a:solidFill>
                <a:effectLst/>
                <a:latin typeface="+mn-lt"/>
                <a:ea typeface="+mn-ea"/>
                <a:cs typeface="+mn-cs"/>
              </a:rPr>
              <a:t> ball, CAR = carburettor), over time. Mabry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(2015) data (pink dots) are also normalised to BB air. Lupton and Evans (2013) data (blue squares) are normalised to 2013 La Jolla air (California, USA). The weighted linear regression fits 1, 2 and 3 are obtained using data of Lupton and Evans (2013), Mabry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(2015) and the combination of our data with those of Mabry </a:t>
            </a:r>
            <a:r>
              <a:rPr lang="en-GB" sz="1200" i="1" kern="1200" dirty="0">
                <a:solidFill>
                  <a:schemeClr val="tx1"/>
                </a:solidFill>
                <a:effectLst/>
                <a:latin typeface="+mn-lt"/>
                <a:ea typeface="+mn-ea"/>
                <a:cs typeface="+mn-cs"/>
              </a:rPr>
              <a:t>et al</a:t>
            </a:r>
            <a:r>
              <a:rPr lang="en-GB" sz="1200" kern="1200" dirty="0">
                <a:solidFill>
                  <a:schemeClr val="tx1"/>
                </a:solidFill>
                <a:effectLst/>
                <a:latin typeface="+mn-lt"/>
                <a:ea typeface="+mn-ea"/>
                <a:cs typeface="+mn-cs"/>
              </a:rPr>
              <a:t>. (2015), respectively. The uncertainty envelope of fit 3 is shown in grey shaded area. Results are reported at 95 % CI (equivalent to 2σ). </a:t>
            </a:r>
          </a:p>
        </p:txBody>
      </p:sp>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16/02/2018</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16/02/2018</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16/02/2018</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16/02/2018</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16/02/2018</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16/02/2018</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16/02/2018</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16/02/2018</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16/02/2018</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16/02/2018</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16/02/2018</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16/02/2018</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‹N°›</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985760" y="179388"/>
            <a:ext cx="4038268"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de-AT" altLang="en-US" sz="1400" b="1" dirty="0">
                <a:solidFill>
                  <a:schemeClr val="tx1"/>
                </a:solidFill>
                <a:latin typeface="Arial" panose="020B0604020202020204" pitchFamily="34" charset="0"/>
                <a:cs typeface="Arial" panose="020B0604020202020204" pitchFamily="34" charset="0"/>
              </a:rPr>
              <a:t>Boucher </a:t>
            </a:r>
            <a:r>
              <a:rPr lang="de-AT" altLang="en-US" sz="1400" b="1" i="1" dirty="0">
                <a:solidFill>
                  <a:schemeClr val="tx1"/>
                </a:solidFill>
                <a:latin typeface="Arial" panose="020B0604020202020204" pitchFamily="34" charset="0"/>
                <a:cs typeface="Arial" panose="020B0604020202020204" pitchFamily="34" charset="0"/>
              </a:rPr>
              <a:t>et al</a:t>
            </a:r>
            <a:r>
              <a:rPr lang="de-AT"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GB" altLang="en-US" sz="1400" b="1" dirty="0">
                <a:solidFill>
                  <a:schemeClr val="tx1"/>
                </a:solidFill>
                <a:latin typeface="Arial" panose="020B0604020202020204" pitchFamily="34" charset="0"/>
                <a:cs typeface="Arial" panose="020B0604020202020204" pitchFamily="34" charset="0"/>
              </a:rPr>
              <a:t>Atmospheric helium isotopic ratio from 1910 to 2016 recorded in stainless steel containers</a:t>
            </a:r>
            <a:endParaRPr lang="en-US" altLang="en-US" sz="1400" b="1" dirty="0">
              <a:solidFill>
                <a:schemeClr val="tx1"/>
              </a:solidFill>
              <a:latin typeface="Arial" panose="020B0604020202020204" pitchFamily="34" charset="0"/>
              <a:cs typeface="Arial" panose="020B0604020202020204" pitchFamily="34" charset="0"/>
            </a:endParaRP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 Boucher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8</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6</a:t>
            </a:r>
            <a:r>
              <a:rPr lang="tr-TR" altLang="en-US" sz="1200" b="1" dirty="0">
                <a:latin typeface="Arial" panose="020B0604020202020204" pitchFamily="34" charset="0"/>
              </a:rPr>
              <a:t>, </a:t>
            </a:r>
            <a:r>
              <a:rPr lang="en-US" altLang="en-US" sz="1200" b="1" dirty="0">
                <a:latin typeface="Arial" panose="020B0604020202020204" pitchFamily="34" charset="0"/>
              </a:rPr>
              <a:t>23-27</a:t>
            </a:r>
            <a:r>
              <a:rPr lang="fr-FR" altLang="en-US" sz="1200" b="1" dirty="0">
                <a:latin typeface="Arial" panose="020B0604020202020204" pitchFamily="34" charset="0"/>
              </a:rPr>
              <a:t>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804</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7" y="6260109"/>
            <a:ext cx="3881411"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2018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BY-NC-ND 4.0</a:t>
            </a:r>
          </a:p>
        </p:txBody>
      </p:sp>
      <p:sp>
        <p:nvSpPr>
          <p:cNvPr id="15" name="Rectangle 14">
            <a:extLst>
              <a:ext uri="{FF2B5EF4-FFF2-40B4-BE49-F238E27FC236}">
                <a16:creationId xmlns:a16="http://schemas.microsoft.com/office/drawing/2014/main" id="{05D4F318-9649-4DF1-9E5F-E27D37E6A5EB}"/>
              </a:ext>
            </a:extLst>
          </p:cNvPr>
          <p:cNvSpPr/>
          <p:nvPr/>
        </p:nvSpPr>
        <p:spPr>
          <a:xfrm>
            <a:off x="8715574" y="4650153"/>
            <a:ext cx="3056952" cy="430887"/>
          </a:xfrm>
          <a:prstGeom prst="rect">
            <a:avLst/>
          </a:prstGeom>
        </p:spPr>
        <p:txBody>
          <a:bodyPr wrap="square">
            <a:spAutoFit/>
          </a:bodyPr>
          <a:lstStyle/>
          <a:p>
            <a:r>
              <a:rPr lang="en-GB" sz="1100" b="1" dirty="0"/>
              <a:t>Figure 2</a:t>
            </a:r>
            <a:r>
              <a:rPr lang="en-GB" sz="1100" dirty="0"/>
              <a:t> Error-weighted mean (x̅) of the He isotope ratios, expressed as R</a:t>
            </a:r>
            <a:r>
              <a:rPr lang="en-GB" sz="1100" baseline="-25000" dirty="0"/>
              <a:t>BB</a:t>
            </a:r>
            <a:r>
              <a:rPr lang="en-GB" sz="1100" dirty="0"/>
              <a:t> (diamond points; CG = Cape Grim; B = </a:t>
            </a:r>
            <a:r>
              <a:rPr lang="en-GB" sz="1100" dirty="0" err="1"/>
              <a:t>pétanque</a:t>
            </a:r>
            <a:r>
              <a:rPr lang="en-GB" sz="1100" dirty="0"/>
              <a:t> ball, CAR = carburettor), over time. Mabry </a:t>
            </a:r>
            <a:r>
              <a:rPr lang="en-GB" sz="1100" i="1" dirty="0"/>
              <a:t>et al</a:t>
            </a:r>
            <a:r>
              <a:rPr lang="en-GB" sz="1100" dirty="0"/>
              <a:t>. (2015) data (pink dots) are also normalised to BB air. Lupton and Evans (2013) data (blue squares) are normalised to 2013 La Jolla air (California, USA). The weighted…</a:t>
            </a:r>
          </a:p>
        </p:txBody>
      </p:sp>
      <p:pic>
        <p:nvPicPr>
          <p:cNvPr id="3" name="Image 2">
            <a:extLst>
              <a:ext uri="{FF2B5EF4-FFF2-40B4-BE49-F238E27FC236}">
                <a16:creationId xmlns:a16="http://schemas.microsoft.com/office/drawing/2014/main" id="{FB1025A6-F512-4EBA-97E4-67395DB635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460" y="1151285"/>
            <a:ext cx="7603688" cy="5108824"/>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66</Words>
  <Application>Microsoft Office PowerPoint</Application>
  <PresentationFormat>Grand écran</PresentationFormat>
  <Paragraphs>9</Paragraphs>
  <Slides>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ＭＳ Ｐゴシック</vt:lpstr>
      <vt:lpstr>Arial</vt:lpstr>
      <vt:lpstr>Calibri</vt:lpstr>
      <vt:lpstr>Calibri Light</vt:lpstr>
      <vt:lpstr>msgothic</vt:lpstr>
      <vt:lpstr>Wingdings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34</cp:revision>
  <dcterms:created xsi:type="dcterms:W3CDTF">2017-09-25T10:29:42Z</dcterms:created>
  <dcterms:modified xsi:type="dcterms:W3CDTF">2018-02-16T09:21:21Z</dcterms:modified>
</cp:coreProperties>
</file>