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602" autoAdjust="0"/>
  </p:normalViewPr>
  <p:slideViewPr>
    <p:cSldViewPr snapToGrid="0">
      <p:cViewPr varScale="1">
        <p:scale>
          <a:sx n="64" d="100"/>
          <a:sy n="64" d="100"/>
        </p:scale>
        <p:origin x="9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E9F15-E124-4A59-ADCB-FB1B9F434588}" type="datetimeFigureOut">
              <a:rPr lang="en-GB" smtClean="0"/>
              <a:t>31/05/2018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5EF4E-C39C-4320-9BC4-7602AEACBD62}" type="slidenum">
              <a:rPr lang="en-GB" smtClean="0"/>
              <a:t>‹N°›</a:t>
            </a:fld>
            <a:endParaRPr lang="en-GB"/>
          </a:p>
        </p:txBody>
      </p:sp>
    </p:spTree>
    <p:extLst>
      <p:ext uri="{BB962C8B-B14F-4D97-AF65-F5344CB8AC3E}">
        <p14:creationId xmlns:p14="http://schemas.microsoft.com/office/powerpoint/2010/main" val="61122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 4</a:t>
                </a:r>
                <a:r>
                  <a:rPr lang="en-US" sz="1200" kern="1200" dirty="0">
                    <a:solidFill>
                      <a:schemeClr val="tx1"/>
                    </a:solidFill>
                    <a:effectLst/>
                    <a:latin typeface="+mn-lt"/>
                    <a:ea typeface="+mn-ea"/>
                    <a:cs typeface="+mn-cs"/>
                  </a:rPr>
                  <a:t> δ</a:t>
                </a:r>
                <a:r>
                  <a:rPr lang="en-US" sz="1200" kern="1200" dirty="0">
                    <a:solidFill>
                      <a:schemeClr val="tx1"/>
                    </a:solidFill>
                    <a:effectLst/>
                    <a:latin typeface="+mn-lt"/>
                    <a:ea typeface="+mn-ea"/>
                    <a:cs typeface="+mn-cs"/>
                    <a:sym typeface="Symbol" panose="05050102010706020507" pitchFamily="18" charset="2"/>
                  </a:rPr>
                  <a:t></a:t>
                </a:r>
                <a:r>
                  <a:rPr lang="en-US" sz="1200" kern="1200" baseline="30000" dirty="0">
                    <a:solidFill>
                      <a:schemeClr val="tx1"/>
                    </a:solidFill>
                    <a:effectLst/>
                    <a:latin typeface="+mn-lt"/>
                    <a:ea typeface="+mn-ea"/>
                    <a:cs typeface="+mn-cs"/>
                  </a:rPr>
                  <a:t>18</a:t>
                </a:r>
                <a:r>
                  <a:rPr lang="en-US" sz="1200" kern="1200" dirty="0">
                    <a:solidFill>
                      <a:schemeClr val="tx1"/>
                    </a:solidFill>
                    <a:effectLst/>
                    <a:latin typeface="+mn-lt"/>
                    <a:ea typeface="+mn-ea"/>
                    <a:cs typeface="+mn-cs"/>
                  </a:rPr>
                  <a:t>O – Δ</a:t>
                </a:r>
                <a:r>
                  <a:rPr lang="en-US" sz="1200" kern="1200" dirty="0">
                    <a:solidFill>
                      <a:schemeClr val="tx1"/>
                    </a:solidFill>
                    <a:effectLst/>
                    <a:latin typeface="+mn-lt"/>
                    <a:ea typeface="+mn-ea"/>
                    <a:cs typeface="+mn-cs"/>
                    <a:sym typeface="Symbol" panose="05050102010706020507" pitchFamily="18" charset="2"/>
                  </a:rPr>
                  <a:t></a:t>
                </a:r>
                <a:r>
                  <a:rPr lang="en-US" sz="1200" kern="1200" baseline="300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O values of hydrothermally altered samples (pale yellow field). Calculated alteration paths are shown for a typical granite (δ</a:t>
                </a:r>
                <a:r>
                  <a:rPr lang="en-US" sz="1200" kern="1200" dirty="0">
                    <a:solidFill>
                      <a:schemeClr val="tx1"/>
                    </a:solidFill>
                    <a:effectLst/>
                    <a:latin typeface="+mn-lt"/>
                    <a:ea typeface="+mn-ea"/>
                    <a:cs typeface="+mn-cs"/>
                    <a:sym typeface="Symbol" panose="05050102010706020507" pitchFamily="18" charset="2"/>
                  </a:rPr>
                  <a:t></a:t>
                </a:r>
                <a:r>
                  <a:rPr lang="en-US" sz="1200" kern="1200" baseline="30000" dirty="0">
                    <a:solidFill>
                      <a:schemeClr val="tx1"/>
                    </a:solidFill>
                    <a:effectLst/>
                    <a:latin typeface="+mn-lt"/>
                    <a:ea typeface="+mn-ea"/>
                    <a:cs typeface="+mn-cs"/>
                  </a:rPr>
                  <a:t>18</a:t>
                </a:r>
                <a:r>
                  <a:rPr lang="en-US" sz="1200" kern="1200" dirty="0">
                    <a:solidFill>
                      <a:schemeClr val="tx1"/>
                    </a:solidFill>
                    <a:effectLst/>
                    <a:latin typeface="+mn-lt"/>
                    <a:ea typeface="+mn-ea"/>
                    <a:cs typeface="+mn-cs"/>
                  </a:rPr>
                  <a:t>O = 8.5 ‰, Δ</a:t>
                </a:r>
                <a:r>
                  <a:rPr lang="en-US" sz="1200" kern="1200" dirty="0">
                    <a:solidFill>
                      <a:schemeClr val="tx1"/>
                    </a:solidFill>
                    <a:effectLst/>
                    <a:latin typeface="+mn-lt"/>
                    <a:ea typeface="+mn-ea"/>
                    <a:cs typeface="+mn-cs"/>
                    <a:sym typeface="Symbol" panose="05050102010706020507" pitchFamily="18" charset="2"/>
                  </a:rPr>
                  <a:t></a:t>
                </a:r>
                <a:r>
                  <a:rPr lang="en-US" sz="1200" kern="1200" baseline="300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O = -0.05) equilibrating with different compositions of meteoric water at 200 °C (orange) and 400 °C (red). The curved line defines different fluid/rock ratios emanating from the initial rock isotope value (F/R = 0). At low fluid/rock ratios, δ</a:t>
                </a:r>
                <a:r>
                  <a:rPr lang="en-US" sz="1200" kern="1200" dirty="0">
                    <a:solidFill>
                      <a:schemeClr val="tx1"/>
                    </a:solidFill>
                    <a:effectLst/>
                    <a:latin typeface="+mn-lt"/>
                    <a:ea typeface="+mn-ea"/>
                    <a:cs typeface="+mn-cs"/>
                    <a:sym typeface="Symbol" panose="05050102010706020507" pitchFamily="18" charset="2"/>
                  </a:rPr>
                  <a:t></a:t>
                </a:r>
                <a:r>
                  <a:rPr lang="en-US" sz="1200" kern="1200" baseline="30000" dirty="0">
                    <a:solidFill>
                      <a:schemeClr val="tx1"/>
                    </a:solidFill>
                    <a:effectLst/>
                    <a:latin typeface="+mn-lt"/>
                    <a:ea typeface="+mn-ea"/>
                    <a:cs typeface="+mn-cs"/>
                  </a:rPr>
                  <a:t>18</a:t>
                </a:r>
                <a:r>
                  <a:rPr lang="en-US" sz="1200" kern="1200" dirty="0">
                    <a:solidFill>
                      <a:schemeClr val="tx1"/>
                    </a:solidFill>
                    <a:effectLst/>
                    <a:latin typeface="+mn-lt"/>
                    <a:ea typeface="+mn-ea"/>
                    <a:cs typeface="+mn-cs"/>
                  </a:rPr>
                  <a:t>O values decrease while Δ</a:t>
                </a:r>
                <a:r>
                  <a:rPr lang="en-US" sz="1200" kern="1200" dirty="0">
                    <a:solidFill>
                      <a:schemeClr val="tx1"/>
                    </a:solidFill>
                    <a:effectLst/>
                    <a:latin typeface="+mn-lt"/>
                    <a:ea typeface="+mn-ea"/>
                    <a:cs typeface="+mn-cs"/>
                    <a:sym typeface="Symbol" panose="05050102010706020507" pitchFamily="18" charset="2"/>
                  </a:rPr>
                  <a:t></a:t>
                </a:r>
                <a:r>
                  <a:rPr lang="en-US" sz="1200" kern="1200" baseline="300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O values are essentially unchanged. Only above a fluid/rock ratio of ~1 does the Δ</a:t>
                </a:r>
                <a:r>
                  <a:rPr lang="en-US" sz="1200" kern="1200" dirty="0">
                    <a:solidFill>
                      <a:schemeClr val="tx1"/>
                    </a:solidFill>
                    <a:effectLst/>
                    <a:latin typeface="+mn-lt"/>
                    <a:ea typeface="+mn-ea"/>
                    <a:cs typeface="+mn-cs"/>
                    <a:sym typeface="Symbol" panose="05050102010706020507" pitchFamily="18" charset="2"/>
                  </a:rPr>
                  <a:t></a:t>
                </a:r>
                <a:r>
                  <a:rPr lang="en-US" sz="1200" kern="1200" baseline="300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O value begin to increase. Most alteration will drive typical granitoids into the limited pale red region. Assimilation of sediments will drive samples in the direction indicated by the blue curve. However, even with 10 % assimilation, the samples will only be shifted the length of the dark blue curve.</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Figure 1 (a)</a:t>
                </a:r>
                <a:r>
                  <a:rPr lang="en-US" sz="1200" kern="1200" dirty="0">
                    <a:solidFill>
                      <a:schemeClr val="tx1"/>
                    </a:solidFill>
                    <a:effectLst/>
                    <a:latin typeface="+mn-lt"/>
                    <a:ea typeface="+mn-ea"/>
                    <a:cs typeface="+mn-cs"/>
                  </a:rPr>
                  <a:t> Structure factors, </a:t>
                </a:r>
                <a:r>
                  <a:rPr lang="en-GB" sz="1200" i="1" kern="1200" dirty="0">
                    <a:solidFill>
                      <a:schemeClr val="tx1"/>
                    </a:solidFill>
                    <a:effectLst/>
                    <a:latin typeface="+mn-lt"/>
                    <a:ea typeface="+mn-ea"/>
                    <a:cs typeface="+mn-cs"/>
                  </a:rPr>
                  <a:t>S(q)</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molten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CaCO</a:t>
                </a:r>
                <a:r>
                  <a:rPr lang="en-GB" sz="12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curves are stacked to see better the evolution with increased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 conditions (given on the right panel); the main change affecting </a:t>
                </a:r>
                <a:r>
                  <a:rPr lang="en-GB" sz="1200" i="1" kern="1200" dirty="0">
                    <a:solidFill>
                      <a:schemeClr val="tx1"/>
                    </a:solidFill>
                    <a:effectLst/>
                    <a:latin typeface="+mn-lt"/>
                    <a:ea typeface="+mn-ea"/>
                    <a:cs typeface="+mn-cs"/>
                  </a:rPr>
                  <a:t>S(q)</a:t>
                </a:r>
                <a:r>
                  <a:rPr lang="en-US" sz="1200" kern="1200" dirty="0">
                    <a:solidFill>
                      <a:schemeClr val="tx1"/>
                    </a:solidFill>
                    <a:effectLst/>
                    <a:latin typeface="+mn-lt"/>
                    <a:ea typeface="+mn-ea"/>
                    <a:cs typeface="+mn-cs"/>
                  </a:rPr>
                  <a:t> (Fig. 1a) is the shift of the first sharp diffraction peak (FSDP) towards higher reciprocal distances, up to 2.28 </a:t>
                </a:r>
                <a:r>
                  <a:rPr lang="da-DK" sz="1200" kern="1200" dirty="0">
                    <a:solidFill>
                      <a:schemeClr val="tx1"/>
                    </a:solidFill>
                    <a:effectLst/>
                    <a:latin typeface="+mn-lt"/>
                    <a:ea typeface="+mn-ea"/>
                    <a:cs typeface="+mn-cs"/>
                  </a:rPr>
                  <a:t>Å</a:t>
                </a:r>
                <a:r>
                  <a:rPr lang="fr-FR" sz="1200" kern="1200" baseline="30000" dirty="0">
                    <a:solidFill>
                      <a:schemeClr val="tx1"/>
                    </a:solidFill>
                    <a:effectLst/>
                    <a:latin typeface="+mn-lt"/>
                    <a:ea typeface="+mn-ea"/>
                    <a:cs typeface="+mn-cs"/>
                  </a:rPr>
                  <a:t>-</a:t>
                </a:r>
                <a:r>
                  <a:rPr lang="en-GB"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8.7 </a:t>
                </a:r>
                <a:r>
                  <a:rPr lang="en-US" sz="1200" kern="1200" dirty="0" err="1">
                    <a:solidFill>
                      <a:schemeClr val="tx1"/>
                    </a:solidFill>
                    <a:effectLst/>
                    <a:latin typeface="+mn-lt"/>
                    <a:ea typeface="+mn-ea"/>
                    <a:cs typeface="+mn-cs"/>
                  </a:rPr>
                  <a:t>GPa</a:t>
                </a:r>
                <a:r>
                  <a:rPr lang="en-US" sz="1200" kern="1200" dirty="0">
                    <a:solidFill>
                      <a:schemeClr val="tx1"/>
                    </a:solidFill>
                    <a:effectLst/>
                    <a:latin typeface="+mn-lt"/>
                    <a:ea typeface="+mn-ea"/>
                    <a:cs typeface="+mn-cs"/>
                  </a:rPr>
                  <a:t> which corresponds in the real space to a characteristic mid-range order distance, </a:t>
                </a:r>
                <a:r>
                  <a:rPr lang="en-GB" sz="1200" i="0" kern="1200">
                    <a:solidFill>
                      <a:schemeClr val="tx1"/>
                    </a:solidFill>
                    <a:effectLst/>
                    <a:latin typeface="+mn-lt"/>
                    <a:ea typeface="+mn-ea"/>
                    <a:cs typeface="+mn-cs"/>
                  </a:rPr>
                  <a:t>2𝜋/𝑞_𝐹𝑆𝐷𝑃</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2.76 </a:t>
                </a:r>
                <a:r>
                  <a:rPr lang="da-DK" sz="1200" kern="1200" dirty="0">
                    <a:solidFill>
                      <a:schemeClr val="tx1"/>
                    </a:solidFill>
                    <a:effectLst/>
                    <a:latin typeface="+mn-lt"/>
                    <a:ea typeface="+mn-ea"/>
                    <a:cs typeface="+mn-cs"/>
                  </a:rPr>
                  <a:t>Å</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 Corresponding radial distribution functions (plain curves), </a:t>
                </a:r>
                <a:r>
                  <a:rPr lang="en-GB" sz="1200" i="1" kern="1200" dirty="0">
                    <a:solidFill>
                      <a:schemeClr val="tx1"/>
                    </a:solidFill>
                    <a:effectLst/>
                    <a:latin typeface="+mn-lt"/>
                    <a:ea typeface="+mn-ea"/>
                    <a:cs typeface="+mn-cs"/>
                  </a:rPr>
                  <a:t>g(r)</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compared to MD simulations (dashed curve; </a:t>
                </a:r>
                <a:r>
                  <a:rPr lang="en-US" sz="1200" kern="1200" dirty="0" err="1">
                    <a:solidFill>
                      <a:schemeClr val="tx1"/>
                    </a:solidFill>
                    <a:effectLst/>
                    <a:latin typeface="+mn-lt"/>
                    <a:ea typeface="+mn-ea"/>
                    <a:cs typeface="+mn-cs"/>
                  </a:rPr>
                  <a:t>Vuilleumier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2014).</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A5D5EF4E-C39C-4320-9BC4-7602AEACBD62}" type="slidenum">
              <a:rPr lang="en-GB" smtClean="0"/>
              <a:t>1</a:t>
            </a:fld>
            <a:endParaRPr lang="en-GB"/>
          </a:p>
        </p:txBody>
      </p:sp>
    </p:spTree>
    <p:extLst>
      <p:ext uri="{BB962C8B-B14F-4D97-AF65-F5344CB8AC3E}">
        <p14:creationId xmlns:p14="http://schemas.microsoft.com/office/powerpoint/2010/main" val="286581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B77A-AD9E-42CE-90FE-2A2B85BA6A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7BDCB0-2F98-4689-B4DC-EBA31EED9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B18CC1-746B-4575-80C5-9180D943F9B0}"/>
              </a:ext>
            </a:extLst>
          </p:cNvPr>
          <p:cNvSpPr>
            <a:spLocks noGrp="1"/>
          </p:cNvSpPr>
          <p:nvPr>
            <p:ph type="dt" sz="half" idx="10"/>
          </p:nvPr>
        </p:nvSpPr>
        <p:spPr/>
        <p:txBody>
          <a:bodyPr/>
          <a:lstStyle/>
          <a:p>
            <a:fld id="{8C1B2804-2022-499F-AEBC-0A6FF3388BE2}" type="datetimeFigureOut">
              <a:rPr lang="en-GB" smtClean="0"/>
              <a:t>31/05/2018</a:t>
            </a:fld>
            <a:endParaRPr lang="en-GB"/>
          </a:p>
        </p:txBody>
      </p:sp>
      <p:sp>
        <p:nvSpPr>
          <p:cNvPr id="5" name="Footer Placeholder 4">
            <a:extLst>
              <a:ext uri="{FF2B5EF4-FFF2-40B4-BE49-F238E27FC236}">
                <a16:creationId xmlns:a16="http://schemas.microsoft.com/office/drawing/2014/main" id="{EF625D76-471C-46CA-85B1-9542E01AA8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E3BD73-5656-4ABB-9EC0-E921F08CF387}"/>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00694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B4C8-EF40-4129-B925-4B9888E279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22B0D2-5CC9-448C-9BD4-5A2D7A8B33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065027-A13C-44B4-9C3B-CAF026DAFDC1}"/>
              </a:ext>
            </a:extLst>
          </p:cNvPr>
          <p:cNvSpPr>
            <a:spLocks noGrp="1"/>
          </p:cNvSpPr>
          <p:nvPr>
            <p:ph type="dt" sz="half" idx="10"/>
          </p:nvPr>
        </p:nvSpPr>
        <p:spPr/>
        <p:txBody>
          <a:bodyPr/>
          <a:lstStyle/>
          <a:p>
            <a:fld id="{8C1B2804-2022-499F-AEBC-0A6FF3388BE2}" type="datetimeFigureOut">
              <a:rPr lang="en-GB" smtClean="0"/>
              <a:t>31/05/2018</a:t>
            </a:fld>
            <a:endParaRPr lang="en-GB"/>
          </a:p>
        </p:txBody>
      </p:sp>
      <p:sp>
        <p:nvSpPr>
          <p:cNvPr id="5" name="Footer Placeholder 4">
            <a:extLst>
              <a:ext uri="{FF2B5EF4-FFF2-40B4-BE49-F238E27FC236}">
                <a16:creationId xmlns:a16="http://schemas.microsoft.com/office/drawing/2014/main" id="{0E1EE38C-12E3-410D-A654-8911778901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49C061-4FD5-4723-87C0-82A1607760F9}"/>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76858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42312C-0787-421F-B6C4-28205E7AC1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4ECF14-3AFA-47E6-93C1-FD81DDB73F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F80EAF-EE41-4061-B44A-35C321DF1694}"/>
              </a:ext>
            </a:extLst>
          </p:cNvPr>
          <p:cNvSpPr>
            <a:spLocks noGrp="1"/>
          </p:cNvSpPr>
          <p:nvPr>
            <p:ph type="dt" sz="half" idx="10"/>
          </p:nvPr>
        </p:nvSpPr>
        <p:spPr/>
        <p:txBody>
          <a:bodyPr/>
          <a:lstStyle/>
          <a:p>
            <a:fld id="{8C1B2804-2022-499F-AEBC-0A6FF3388BE2}" type="datetimeFigureOut">
              <a:rPr lang="en-GB" smtClean="0"/>
              <a:t>31/05/2018</a:t>
            </a:fld>
            <a:endParaRPr lang="en-GB"/>
          </a:p>
        </p:txBody>
      </p:sp>
      <p:sp>
        <p:nvSpPr>
          <p:cNvPr id="5" name="Footer Placeholder 4">
            <a:extLst>
              <a:ext uri="{FF2B5EF4-FFF2-40B4-BE49-F238E27FC236}">
                <a16:creationId xmlns:a16="http://schemas.microsoft.com/office/drawing/2014/main" id="{83E7AC7D-01FB-43A7-A07D-D6023C3A34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1BA76D-FCB1-4559-B3F0-A878D1BD5240}"/>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4320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2D16-66A3-4566-9E68-B544E2F105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D30713-681D-4D4B-86C3-CD3CC2C9B0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92439B-D52C-4963-8A9E-E49B072760AB}"/>
              </a:ext>
            </a:extLst>
          </p:cNvPr>
          <p:cNvSpPr>
            <a:spLocks noGrp="1"/>
          </p:cNvSpPr>
          <p:nvPr>
            <p:ph type="dt" sz="half" idx="10"/>
          </p:nvPr>
        </p:nvSpPr>
        <p:spPr/>
        <p:txBody>
          <a:bodyPr/>
          <a:lstStyle/>
          <a:p>
            <a:fld id="{8C1B2804-2022-499F-AEBC-0A6FF3388BE2}" type="datetimeFigureOut">
              <a:rPr lang="en-GB" smtClean="0"/>
              <a:t>31/05/2018</a:t>
            </a:fld>
            <a:endParaRPr lang="en-GB"/>
          </a:p>
        </p:txBody>
      </p:sp>
      <p:sp>
        <p:nvSpPr>
          <p:cNvPr id="5" name="Footer Placeholder 4">
            <a:extLst>
              <a:ext uri="{FF2B5EF4-FFF2-40B4-BE49-F238E27FC236}">
                <a16:creationId xmlns:a16="http://schemas.microsoft.com/office/drawing/2014/main" id="{3D10BB58-8C09-4EAB-BDE2-C4BE4D362C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526362-35E5-438E-AE2E-345E8D37223D}"/>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393811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ADCD-2C59-499A-8BB6-1B7EEAD5BD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745C4F-5F3F-4202-9011-7A0120E447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381016-7CA1-4BD6-9CFA-A9F658D7B464}"/>
              </a:ext>
            </a:extLst>
          </p:cNvPr>
          <p:cNvSpPr>
            <a:spLocks noGrp="1"/>
          </p:cNvSpPr>
          <p:nvPr>
            <p:ph type="dt" sz="half" idx="10"/>
          </p:nvPr>
        </p:nvSpPr>
        <p:spPr/>
        <p:txBody>
          <a:bodyPr/>
          <a:lstStyle/>
          <a:p>
            <a:fld id="{8C1B2804-2022-499F-AEBC-0A6FF3388BE2}" type="datetimeFigureOut">
              <a:rPr lang="en-GB" smtClean="0"/>
              <a:t>31/05/2018</a:t>
            </a:fld>
            <a:endParaRPr lang="en-GB"/>
          </a:p>
        </p:txBody>
      </p:sp>
      <p:sp>
        <p:nvSpPr>
          <p:cNvPr id="5" name="Footer Placeholder 4">
            <a:extLst>
              <a:ext uri="{FF2B5EF4-FFF2-40B4-BE49-F238E27FC236}">
                <a16:creationId xmlns:a16="http://schemas.microsoft.com/office/drawing/2014/main" id="{A7F5D68C-83EE-4C22-8119-880A314D7A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921CC1-DCB7-4B45-A3EB-14F55F33851B}"/>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8924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FB2F-3441-4C29-82F2-C00B696749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942F89-D38D-4DF3-9842-7CCE48938A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694011-0760-48E9-B43B-DD3FFC8CFB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D1C331-6084-4441-85DB-7E7BDFF86069}"/>
              </a:ext>
            </a:extLst>
          </p:cNvPr>
          <p:cNvSpPr>
            <a:spLocks noGrp="1"/>
          </p:cNvSpPr>
          <p:nvPr>
            <p:ph type="dt" sz="half" idx="10"/>
          </p:nvPr>
        </p:nvSpPr>
        <p:spPr/>
        <p:txBody>
          <a:bodyPr/>
          <a:lstStyle/>
          <a:p>
            <a:fld id="{8C1B2804-2022-499F-AEBC-0A6FF3388BE2}" type="datetimeFigureOut">
              <a:rPr lang="en-GB" smtClean="0"/>
              <a:t>31/05/2018</a:t>
            </a:fld>
            <a:endParaRPr lang="en-GB"/>
          </a:p>
        </p:txBody>
      </p:sp>
      <p:sp>
        <p:nvSpPr>
          <p:cNvPr id="6" name="Footer Placeholder 5">
            <a:extLst>
              <a:ext uri="{FF2B5EF4-FFF2-40B4-BE49-F238E27FC236}">
                <a16:creationId xmlns:a16="http://schemas.microsoft.com/office/drawing/2014/main" id="{18649EB1-EDBE-4C05-B153-AFA8C5EA01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E3A5BF-8E1D-441A-AD59-5E8C7D2D2033}"/>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313413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F436-B1AB-4884-9E80-4F95E5105B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8E4BCD-85C2-4CEA-8526-EB8082DD78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43E3DD-0812-4D7D-97D0-56CCC315CC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1EB60D-88C3-4999-889F-4D75C03358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AC0CEC-2BBA-4B8C-9C49-1C6B61148D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80D2AE-E9FC-4363-9ACD-BEF5701C10B0}"/>
              </a:ext>
            </a:extLst>
          </p:cNvPr>
          <p:cNvSpPr>
            <a:spLocks noGrp="1"/>
          </p:cNvSpPr>
          <p:nvPr>
            <p:ph type="dt" sz="half" idx="10"/>
          </p:nvPr>
        </p:nvSpPr>
        <p:spPr/>
        <p:txBody>
          <a:bodyPr/>
          <a:lstStyle/>
          <a:p>
            <a:fld id="{8C1B2804-2022-499F-AEBC-0A6FF3388BE2}" type="datetimeFigureOut">
              <a:rPr lang="en-GB" smtClean="0"/>
              <a:t>31/05/2018</a:t>
            </a:fld>
            <a:endParaRPr lang="en-GB"/>
          </a:p>
        </p:txBody>
      </p:sp>
      <p:sp>
        <p:nvSpPr>
          <p:cNvPr id="8" name="Footer Placeholder 7">
            <a:extLst>
              <a:ext uri="{FF2B5EF4-FFF2-40B4-BE49-F238E27FC236}">
                <a16:creationId xmlns:a16="http://schemas.microsoft.com/office/drawing/2014/main" id="{07B08252-27D7-4369-8248-FA04CFEC3B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2D69BAD-A5F1-49F0-88A6-E94477A56C8E}"/>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60037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CED3-97DC-4798-B74C-DB047D87FD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BFFF59-ACA7-44E4-91F7-D110A228592D}"/>
              </a:ext>
            </a:extLst>
          </p:cNvPr>
          <p:cNvSpPr>
            <a:spLocks noGrp="1"/>
          </p:cNvSpPr>
          <p:nvPr>
            <p:ph type="dt" sz="half" idx="10"/>
          </p:nvPr>
        </p:nvSpPr>
        <p:spPr/>
        <p:txBody>
          <a:bodyPr/>
          <a:lstStyle/>
          <a:p>
            <a:fld id="{8C1B2804-2022-499F-AEBC-0A6FF3388BE2}" type="datetimeFigureOut">
              <a:rPr lang="en-GB" smtClean="0"/>
              <a:t>31/05/2018</a:t>
            </a:fld>
            <a:endParaRPr lang="en-GB"/>
          </a:p>
        </p:txBody>
      </p:sp>
      <p:sp>
        <p:nvSpPr>
          <p:cNvPr id="4" name="Footer Placeholder 3">
            <a:extLst>
              <a:ext uri="{FF2B5EF4-FFF2-40B4-BE49-F238E27FC236}">
                <a16:creationId xmlns:a16="http://schemas.microsoft.com/office/drawing/2014/main" id="{CBD7E3B0-6D81-4F00-82BA-59EA1DEC66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AC9C2B-BAF8-4096-885A-F089972AFEA0}"/>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26064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48B7B-DDEA-4733-A757-1F88959A72BE}"/>
              </a:ext>
            </a:extLst>
          </p:cNvPr>
          <p:cNvSpPr>
            <a:spLocks noGrp="1"/>
          </p:cNvSpPr>
          <p:nvPr>
            <p:ph type="dt" sz="half" idx="10"/>
          </p:nvPr>
        </p:nvSpPr>
        <p:spPr/>
        <p:txBody>
          <a:bodyPr/>
          <a:lstStyle/>
          <a:p>
            <a:fld id="{8C1B2804-2022-499F-AEBC-0A6FF3388BE2}" type="datetimeFigureOut">
              <a:rPr lang="en-GB" smtClean="0"/>
              <a:t>31/05/2018</a:t>
            </a:fld>
            <a:endParaRPr lang="en-GB"/>
          </a:p>
        </p:txBody>
      </p:sp>
      <p:sp>
        <p:nvSpPr>
          <p:cNvPr id="3" name="Footer Placeholder 2">
            <a:extLst>
              <a:ext uri="{FF2B5EF4-FFF2-40B4-BE49-F238E27FC236}">
                <a16:creationId xmlns:a16="http://schemas.microsoft.com/office/drawing/2014/main" id="{F98EF47A-014A-438F-8C89-B8EB5CE2A7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4803F8-B3CF-4ECF-9388-1E8DA1FF5FDE}"/>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84021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4E43-C6B2-40C4-8FFA-C52F89F295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057852-972A-4D31-AEBD-8F78579B8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0E9D65-5526-4271-B6CA-35AB50F07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85EA18-2D15-40F3-A2C6-D56011A18616}"/>
              </a:ext>
            </a:extLst>
          </p:cNvPr>
          <p:cNvSpPr>
            <a:spLocks noGrp="1"/>
          </p:cNvSpPr>
          <p:nvPr>
            <p:ph type="dt" sz="half" idx="10"/>
          </p:nvPr>
        </p:nvSpPr>
        <p:spPr/>
        <p:txBody>
          <a:bodyPr/>
          <a:lstStyle/>
          <a:p>
            <a:fld id="{8C1B2804-2022-499F-AEBC-0A6FF3388BE2}" type="datetimeFigureOut">
              <a:rPr lang="en-GB" smtClean="0"/>
              <a:t>31/05/2018</a:t>
            </a:fld>
            <a:endParaRPr lang="en-GB"/>
          </a:p>
        </p:txBody>
      </p:sp>
      <p:sp>
        <p:nvSpPr>
          <p:cNvPr id="6" name="Footer Placeholder 5">
            <a:extLst>
              <a:ext uri="{FF2B5EF4-FFF2-40B4-BE49-F238E27FC236}">
                <a16:creationId xmlns:a16="http://schemas.microsoft.com/office/drawing/2014/main" id="{B1B7921E-6790-414D-BF40-B0EBDDBCE6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D9BEBD-4601-4E89-961A-F57B88523A9B}"/>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416849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FBA1-18D8-4EFD-B4F7-1CDF5114EF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B28A52-A027-4CA4-9D5C-D1F5A7EB0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2B8EE3-F341-4337-9869-E7CE76209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14204A-B11A-4FA3-B09C-AC7E325BE69E}"/>
              </a:ext>
            </a:extLst>
          </p:cNvPr>
          <p:cNvSpPr>
            <a:spLocks noGrp="1"/>
          </p:cNvSpPr>
          <p:nvPr>
            <p:ph type="dt" sz="half" idx="10"/>
          </p:nvPr>
        </p:nvSpPr>
        <p:spPr/>
        <p:txBody>
          <a:bodyPr/>
          <a:lstStyle/>
          <a:p>
            <a:fld id="{8C1B2804-2022-499F-AEBC-0A6FF3388BE2}" type="datetimeFigureOut">
              <a:rPr lang="en-GB" smtClean="0"/>
              <a:t>31/05/2018</a:t>
            </a:fld>
            <a:endParaRPr lang="en-GB"/>
          </a:p>
        </p:txBody>
      </p:sp>
      <p:sp>
        <p:nvSpPr>
          <p:cNvPr id="6" name="Footer Placeholder 5">
            <a:extLst>
              <a:ext uri="{FF2B5EF4-FFF2-40B4-BE49-F238E27FC236}">
                <a16:creationId xmlns:a16="http://schemas.microsoft.com/office/drawing/2014/main" id="{DD1D2141-4D98-4594-A074-B96040C2CD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11AAAB-D8AC-4254-8E04-D31385E213CB}"/>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84629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E878FC-9573-4705-AAD7-77EEC76A28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86D3BC-331D-4BAE-8423-9769C843B1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0CBDD-5E47-415A-8076-50612360A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B2804-2022-499F-AEBC-0A6FF3388BE2}" type="datetimeFigureOut">
              <a:rPr lang="en-GB" smtClean="0"/>
              <a:t>31/05/2018</a:t>
            </a:fld>
            <a:endParaRPr lang="en-GB"/>
          </a:p>
        </p:txBody>
      </p:sp>
      <p:sp>
        <p:nvSpPr>
          <p:cNvPr id="5" name="Footer Placeholder 4">
            <a:extLst>
              <a:ext uri="{FF2B5EF4-FFF2-40B4-BE49-F238E27FC236}">
                <a16:creationId xmlns:a16="http://schemas.microsoft.com/office/drawing/2014/main" id="{025D00AC-39A3-45E8-8AA0-F551116C9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414DD2-6015-48ED-848E-AE15FA2D34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F9AE1-45E4-4598-9D4D-71B7CF00AD8A}" type="slidenum">
              <a:rPr lang="en-GB" smtClean="0"/>
              <a:t>‹N°›</a:t>
            </a:fld>
            <a:endParaRPr lang="en-GB"/>
          </a:p>
        </p:txBody>
      </p:sp>
    </p:spTree>
    <p:extLst>
      <p:ext uri="{BB962C8B-B14F-4D97-AF65-F5344CB8AC3E}">
        <p14:creationId xmlns:p14="http://schemas.microsoft.com/office/powerpoint/2010/main" val="60617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8" descr="GeoPerspLetters_logo_250.png">
            <a:extLst>
              <a:ext uri="{FF2B5EF4-FFF2-40B4-BE49-F238E27FC236}">
                <a16:creationId xmlns:a16="http://schemas.microsoft.com/office/drawing/2014/main" id="{43CDA8D4-EBD6-4957-A7BC-D25F005924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79388"/>
            <a:ext cx="20224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3">
            <a:extLst>
              <a:ext uri="{FF2B5EF4-FFF2-40B4-BE49-F238E27FC236}">
                <a16:creationId xmlns:a16="http://schemas.microsoft.com/office/drawing/2014/main" id="{6EAD7618-3F46-4AC7-9DF4-2F101F44696A}"/>
              </a:ext>
            </a:extLst>
          </p:cNvPr>
          <p:cNvSpPr txBox="1">
            <a:spLocks noChangeArrowheads="1"/>
          </p:cNvSpPr>
          <p:nvPr/>
        </p:nvSpPr>
        <p:spPr bwMode="auto">
          <a:xfrm>
            <a:off x="7989757" y="179388"/>
            <a:ext cx="4034270" cy="69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Aft>
                <a:spcPts val="888"/>
              </a:spcAft>
              <a:buClr>
                <a:srgbClr val="000000"/>
              </a:buClr>
              <a:buSzPct val="100000"/>
              <a:buFont typeface="Arial" panose="020B0604020202020204" pitchFamily="34" charset="0"/>
              <a:buChar char="•"/>
              <a:defRPr sz="2000">
                <a:solidFill>
                  <a:srgbClr val="000000"/>
                </a:solidFill>
                <a:latin typeface="Times New Roman" panose="02020603050405020304" pitchFamily="18" charset="0"/>
                <a:ea typeface="ＭＳ Ｐゴシック" panose="020B0600070205080204" pitchFamily="34" charset="-128"/>
                <a:cs typeface="msgothic"/>
              </a:defRPr>
            </a:lvl1pPr>
            <a:lvl2pPr marL="742950" indent="-285750">
              <a:lnSpc>
                <a:spcPct val="93000"/>
              </a:lnSpc>
              <a:spcAft>
                <a:spcPts val="1138"/>
              </a:spcAft>
              <a:buClr>
                <a:srgbClr val="000000"/>
              </a:buClr>
              <a:buSzPct val="75000"/>
              <a:buFont typeface="Symbol" panose="05050102010706020507" pitchFamily="18" charset="2"/>
              <a:buChar char=""/>
              <a:defRPr sz="2600">
                <a:solidFill>
                  <a:srgbClr val="000000"/>
                </a:solidFill>
                <a:latin typeface="Times New Roman" panose="02020603050405020304" pitchFamily="18" charset="0"/>
                <a:ea typeface="ＭＳ Ｐゴシック" panose="020B0600070205080204" pitchFamily="34" charset="-128"/>
                <a:cs typeface="msgothic"/>
              </a:defRPr>
            </a:lvl2pPr>
            <a:lvl3pPr marL="1143000" indent="-228600">
              <a:lnSpc>
                <a:spcPct val="93000"/>
              </a:lnSpc>
              <a:spcAft>
                <a:spcPts val="850"/>
              </a:spcAft>
              <a:buClr>
                <a:srgbClr val="000000"/>
              </a:buClr>
              <a:buSzPct val="45000"/>
              <a:buFont typeface="Wingdings" panose="05000000000000000000" pitchFamily="2" charset="2"/>
              <a:buChar char=""/>
              <a:defRPr sz="2400">
                <a:solidFill>
                  <a:srgbClr val="000000"/>
                </a:solidFill>
                <a:latin typeface="Times New Roman" panose="02020603050405020304" pitchFamily="18" charset="0"/>
                <a:ea typeface="ＭＳ Ｐゴシック" panose="020B0600070205080204" pitchFamily="34" charset="-128"/>
                <a:cs typeface="msgothic"/>
              </a:defRPr>
            </a:lvl3pPr>
            <a:lvl4pPr marL="1600200" indent="-228600">
              <a:lnSpc>
                <a:spcPct val="93000"/>
              </a:lnSpc>
              <a:spcAft>
                <a:spcPts val="575"/>
              </a:spcAft>
              <a:buClr>
                <a:srgbClr val="000000"/>
              </a:buClr>
              <a:buSzPct val="75000"/>
              <a:buFont typeface="Symbol" panose="05050102010706020507" pitchFamily="18"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4pPr>
            <a:lvl5pPr marL="2057400" indent="-228600">
              <a:lnSpc>
                <a:spcPct val="93000"/>
              </a:lnSpc>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5pPr>
            <a:lvl6pPr marL="25146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6pPr>
            <a:lvl7pPr marL="29718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7pPr>
            <a:lvl8pPr marL="34290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8pPr>
            <a:lvl9pPr marL="38862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lgn="r">
              <a:spcAft>
                <a:spcPct val="0"/>
              </a:spcAft>
              <a:buSzPct val="45000"/>
              <a:buNone/>
            </a:pPr>
            <a:r>
              <a:rPr lang="de-AT" altLang="en-US" sz="1400" b="1" dirty="0">
                <a:solidFill>
                  <a:schemeClr val="tx1"/>
                </a:solidFill>
                <a:latin typeface="Arial" panose="020B0604020202020204" pitchFamily="34" charset="0"/>
                <a:cs typeface="Arial" panose="020B0604020202020204" pitchFamily="34" charset="0"/>
              </a:rPr>
              <a:t>Sharp </a:t>
            </a:r>
            <a:r>
              <a:rPr lang="de-AT" altLang="en-US" sz="1400" b="1" i="1" dirty="0">
                <a:solidFill>
                  <a:schemeClr val="tx1"/>
                </a:solidFill>
                <a:latin typeface="Arial" panose="020B0604020202020204" pitchFamily="34" charset="0"/>
                <a:cs typeface="Arial" panose="020B0604020202020204" pitchFamily="34" charset="0"/>
              </a:rPr>
              <a:t>et al</a:t>
            </a:r>
            <a:r>
              <a:rPr lang="de-AT" altLang="en-US" sz="1400" b="1" dirty="0">
                <a:solidFill>
                  <a:schemeClr val="tx1"/>
                </a:solidFill>
                <a:latin typeface="Arial" panose="020B0604020202020204" pitchFamily="34" charset="0"/>
                <a:cs typeface="Arial" panose="020B0604020202020204" pitchFamily="34" charset="0"/>
              </a:rPr>
              <a:t>.</a:t>
            </a:r>
          </a:p>
          <a:p>
            <a:pPr algn="r">
              <a:spcAft>
                <a:spcPct val="0"/>
              </a:spcAft>
              <a:buSzPct val="45000"/>
              <a:buNone/>
            </a:pPr>
            <a:r>
              <a:rPr lang="en-GB" altLang="en-US" sz="1400" b="1" dirty="0">
                <a:solidFill>
                  <a:schemeClr val="tx1"/>
                </a:solidFill>
                <a:latin typeface="Arial" panose="020B0604020202020204" pitchFamily="34" charset="0"/>
                <a:cs typeface="Arial" panose="020B0604020202020204" pitchFamily="34" charset="0"/>
              </a:rPr>
              <a:t>Mass-dependent triple oxygen isotope variations in terrestrial materials </a:t>
            </a:r>
            <a:endParaRPr lang="en-US" altLang="en-US" sz="1400" b="1" dirty="0">
              <a:solidFill>
                <a:schemeClr val="tx1"/>
              </a:solidFill>
              <a:latin typeface="Arial" panose="020B0604020202020204" pitchFamily="34" charset="0"/>
              <a:cs typeface="Arial" panose="020B0604020202020204" pitchFamily="34" charset="0"/>
            </a:endParaRPr>
          </a:p>
        </p:txBody>
      </p:sp>
      <p:sp>
        <p:nvSpPr>
          <p:cNvPr id="11" name="Text Box 4">
            <a:extLst>
              <a:ext uri="{FF2B5EF4-FFF2-40B4-BE49-F238E27FC236}">
                <a16:creationId xmlns:a16="http://schemas.microsoft.com/office/drawing/2014/main" id="{B1D637F6-4B43-4938-B9B5-C1D1F61E5A43}"/>
              </a:ext>
            </a:extLst>
          </p:cNvPr>
          <p:cNvSpPr txBox="1">
            <a:spLocks noChangeArrowheads="1"/>
          </p:cNvSpPr>
          <p:nvPr/>
        </p:nvSpPr>
        <p:spPr bwMode="auto">
          <a:xfrm>
            <a:off x="215900" y="6473628"/>
            <a:ext cx="73088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600">
                <a:solidFill>
                  <a:srgbClr val="000000"/>
                </a:solidFill>
                <a:latin typeface="Times New Roman" panose="02020603050405020304" pitchFamily="18" charset="0"/>
                <a:ea typeface="ＭＳ Ｐゴシック" panose="020B0600070205080204" pitchFamily="34" charset="-128"/>
                <a:cs typeface="msgothic"/>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400">
                <a:solidFill>
                  <a:srgbClr val="000000"/>
                </a:solidFill>
                <a:latin typeface="Times New Roman" panose="02020603050405020304" pitchFamily="18" charset="0"/>
                <a:ea typeface="ＭＳ Ｐゴシック" panose="020B0600070205080204" pitchFamily="34" charset="-128"/>
                <a:cs typeface="msgothic"/>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spcAft>
                <a:spcPct val="0"/>
              </a:spcAft>
              <a:buSzPct val="45000"/>
              <a:buNone/>
            </a:pPr>
            <a:r>
              <a:rPr lang="de-AT" altLang="en-US" sz="1200" b="1" dirty="0">
                <a:latin typeface="Arial" panose="020B0604020202020204" pitchFamily="34" charset="0"/>
              </a:rPr>
              <a:t>Sharp </a:t>
            </a:r>
            <a:r>
              <a:rPr lang="de-AT" altLang="en-US" sz="1200" b="1" i="1" dirty="0">
                <a:latin typeface="Arial" panose="020B0604020202020204" pitchFamily="34" charset="0"/>
              </a:rPr>
              <a:t>et al</a:t>
            </a:r>
            <a:r>
              <a:rPr lang="de-AT" altLang="en-US" sz="1200" b="1" dirty="0">
                <a:latin typeface="Arial" panose="020B0604020202020204" pitchFamily="34" charset="0"/>
              </a:rPr>
              <a:t>. </a:t>
            </a:r>
            <a:r>
              <a:rPr lang="tr-TR" altLang="en-US" sz="1200" b="1" dirty="0">
                <a:latin typeface="Arial" panose="020B0604020202020204" pitchFamily="34" charset="0"/>
              </a:rPr>
              <a:t>(201</a:t>
            </a:r>
            <a:r>
              <a:rPr lang="en-US" altLang="en-US" sz="1200" b="1" dirty="0">
                <a:latin typeface="Arial" panose="020B0604020202020204" pitchFamily="34" charset="0"/>
              </a:rPr>
              <a:t>8</a:t>
            </a:r>
            <a:r>
              <a:rPr lang="fr-FR" altLang="en-US" sz="1200" b="1" dirty="0">
                <a:latin typeface="Arial" panose="020B0604020202020204" pitchFamily="34" charset="0"/>
              </a:rPr>
              <a:t>)</a:t>
            </a:r>
            <a:r>
              <a:rPr lang="tr-TR" altLang="en-US" sz="1200" b="1" dirty="0">
                <a:latin typeface="Arial" panose="020B0604020202020204" pitchFamily="34" charset="0"/>
              </a:rPr>
              <a:t> </a:t>
            </a:r>
            <a:r>
              <a:rPr lang="tr-TR" altLang="en-US" sz="1200" b="1" i="1" dirty="0">
                <a:latin typeface="Arial" panose="020B0604020202020204" pitchFamily="34" charset="0"/>
              </a:rPr>
              <a:t>Geochem. Persp. Let. </a:t>
            </a:r>
            <a:r>
              <a:rPr lang="fr-FR" altLang="en-US" sz="1200" b="1" i="1" dirty="0">
                <a:latin typeface="Arial" panose="020B0604020202020204" pitchFamily="34" charset="0"/>
              </a:rPr>
              <a:t>7</a:t>
            </a:r>
            <a:r>
              <a:rPr lang="tr-TR" altLang="en-US" sz="1200" b="1" dirty="0">
                <a:latin typeface="Arial" panose="020B0604020202020204" pitchFamily="34" charset="0"/>
              </a:rPr>
              <a:t>, </a:t>
            </a:r>
            <a:r>
              <a:rPr lang="fr-FR" altLang="en-US" sz="1200" b="1">
                <a:latin typeface="Arial" panose="020B0604020202020204" pitchFamily="34" charset="0"/>
              </a:rPr>
              <a:t>27-31 </a:t>
            </a:r>
            <a:r>
              <a:rPr lang="tr-TR" altLang="en-US" sz="1200" b="1" dirty="0">
                <a:latin typeface="Arial" panose="020B0604020202020204" pitchFamily="34" charset="0"/>
              </a:rPr>
              <a:t>| doi: 10.7185/geochemlet.1</a:t>
            </a:r>
            <a:r>
              <a:rPr lang="fr-FR" altLang="en-US" sz="1200" b="1" dirty="0">
                <a:latin typeface="Arial" panose="020B0604020202020204" pitchFamily="34" charset="0"/>
              </a:rPr>
              <a:t>815</a:t>
            </a:r>
            <a:endParaRPr lang="en-GB" altLang="en-US" sz="1200" b="1" dirty="0">
              <a:latin typeface="Arial" panose="020B0604020202020204" pitchFamily="34" charset="0"/>
            </a:endParaRPr>
          </a:p>
        </p:txBody>
      </p:sp>
      <p:sp>
        <p:nvSpPr>
          <p:cNvPr id="12" name="Text Box 5">
            <a:extLst>
              <a:ext uri="{FF2B5EF4-FFF2-40B4-BE49-F238E27FC236}">
                <a16:creationId xmlns:a16="http://schemas.microsoft.com/office/drawing/2014/main" id="{00A0C749-5157-4628-A3FB-7AAE3B8CF560}"/>
              </a:ext>
            </a:extLst>
          </p:cNvPr>
          <p:cNvSpPr txBox="1">
            <a:spLocks noChangeArrowheads="1"/>
          </p:cNvSpPr>
          <p:nvPr/>
        </p:nvSpPr>
        <p:spPr bwMode="auto">
          <a:xfrm>
            <a:off x="8814218" y="6260109"/>
            <a:ext cx="320981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5725" indent="-85725">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1pPr>
            <a:lvl2pPr marL="742950" indent="-285750">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Lst>
              <a:defRPr sz="2600">
                <a:solidFill>
                  <a:srgbClr val="000000"/>
                </a:solidFill>
                <a:latin typeface="Times New Roman" panose="02020603050405020304" pitchFamily="18" charset="0"/>
                <a:ea typeface="ＭＳ Ｐゴシック" panose="020B0600070205080204" pitchFamily="34" charset="-128"/>
                <a:cs typeface="msgothic"/>
              </a:defRPr>
            </a:lvl2pPr>
            <a:lvl3pPr marL="1143000" indent="-2286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ＭＳ Ｐゴシック" panose="020B0600070205080204" pitchFamily="34" charset="-128"/>
                <a:cs typeface="msgothic"/>
              </a:defRPr>
            </a:lvl3pPr>
            <a:lvl4pPr marL="1600200" indent="-2286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4pPr>
            <a:lvl5pPr marL="2057400" indent="-2286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5pPr>
            <a:lvl6pPr marL="25146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6pPr>
            <a:lvl7pPr marL="29718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7pPr>
            <a:lvl8pPr marL="34290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8pPr>
            <a:lvl9pPr marL="38862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lgn="just" eaLnBrk="1">
              <a:spcAft>
                <a:spcPct val="0"/>
              </a:spcAft>
              <a:buSzPct val="45000"/>
              <a:buFont typeface="Wingdings" panose="05000000000000000000" pitchFamily="2" charset="2"/>
              <a:buNone/>
            </a:pPr>
            <a:r>
              <a:rPr lang="en-GB" altLang="en-US" sz="1000" dirty="0">
                <a:latin typeface="Arial" panose="020B0604020202020204" pitchFamily="34" charset="0"/>
              </a:rPr>
              <a:t>© 2018 The Authors</a:t>
            </a:r>
          </a:p>
          <a:p>
            <a:pPr eaLnBrk="1">
              <a:spcAft>
                <a:spcPct val="0"/>
              </a:spcAft>
              <a:buSzPct val="45000"/>
              <a:buFont typeface="Wingdings" panose="05000000000000000000" pitchFamily="2" charset="2"/>
              <a:buNone/>
            </a:pPr>
            <a:r>
              <a:rPr lang="en-GB" altLang="en-US" sz="1000" dirty="0">
                <a:latin typeface="Arial" panose="020B0604020202020204" pitchFamily="34" charset="0"/>
              </a:rPr>
              <a:t>Published by the European Association of Geochemistry</a:t>
            </a:r>
          </a:p>
          <a:p>
            <a:pPr eaLnBrk="1">
              <a:spcAft>
                <a:spcPct val="0"/>
              </a:spcAft>
              <a:buSzPct val="45000"/>
              <a:buFont typeface="Wingdings" panose="05000000000000000000" pitchFamily="2" charset="2"/>
              <a:buNone/>
            </a:pPr>
            <a:r>
              <a:rPr lang="fr-FR" altLang="en-US" sz="1000" dirty="0">
                <a:latin typeface="Arial" panose="020B0604020202020204" pitchFamily="34" charset="0"/>
              </a:rPr>
              <a:t>u</a:t>
            </a:r>
            <a:r>
              <a:rPr lang="en-GB" altLang="en-US" sz="1000" dirty="0" err="1">
                <a:latin typeface="Arial" panose="020B0604020202020204" pitchFamily="34" charset="0"/>
              </a:rPr>
              <a:t>nder</a:t>
            </a:r>
            <a:r>
              <a:rPr lang="en-GB" altLang="en-US" sz="1000" dirty="0">
                <a:latin typeface="Arial" panose="020B0604020202020204" pitchFamily="34" charset="0"/>
              </a:rPr>
              <a:t> Creative Commons License CC BY-NC-ND 4.0</a:t>
            </a:r>
          </a:p>
        </p:txBody>
      </p:sp>
      <p:sp>
        <p:nvSpPr>
          <p:cNvPr id="15" name="Rectangle 14">
            <a:extLst>
              <a:ext uri="{FF2B5EF4-FFF2-40B4-BE49-F238E27FC236}">
                <a16:creationId xmlns:a16="http://schemas.microsoft.com/office/drawing/2014/main" id="{05D4F318-9649-4DF1-9E5F-E27D37E6A5EB}"/>
              </a:ext>
            </a:extLst>
          </p:cNvPr>
          <p:cNvSpPr/>
          <p:nvPr/>
        </p:nvSpPr>
        <p:spPr>
          <a:xfrm>
            <a:off x="2605525" y="5656369"/>
            <a:ext cx="7778484" cy="600164"/>
          </a:xfrm>
          <a:prstGeom prst="rect">
            <a:avLst/>
          </a:prstGeom>
        </p:spPr>
        <p:txBody>
          <a:bodyPr wrap="square">
            <a:spAutoFit/>
          </a:bodyPr>
          <a:lstStyle/>
          <a:p>
            <a:r>
              <a:rPr lang="en-US" sz="1100" b="1" dirty="0"/>
              <a:t>Figure 4</a:t>
            </a:r>
            <a:r>
              <a:rPr lang="en-US" sz="1100" dirty="0"/>
              <a:t> δ</a:t>
            </a:r>
            <a:r>
              <a:rPr lang="en-US" sz="1100" dirty="0">
                <a:sym typeface="Symbol" panose="05050102010706020507" pitchFamily="18" charset="2"/>
              </a:rPr>
              <a:t></a:t>
            </a:r>
            <a:r>
              <a:rPr lang="en-US" sz="1100" baseline="30000" dirty="0"/>
              <a:t>18</a:t>
            </a:r>
            <a:r>
              <a:rPr lang="en-US" sz="1100" dirty="0"/>
              <a:t>O – Δ</a:t>
            </a:r>
            <a:r>
              <a:rPr lang="en-US" sz="1100" dirty="0">
                <a:sym typeface="Symbol" panose="05050102010706020507" pitchFamily="18" charset="2"/>
              </a:rPr>
              <a:t></a:t>
            </a:r>
            <a:r>
              <a:rPr lang="en-US" sz="1100" baseline="30000" dirty="0"/>
              <a:t>17</a:t>
            </a:r>
            <a:r>
              <a:rPr lang="en-US" sz="1100" dirty="0"/>
              <a:t>O values of hydrothermally altered samples (pale yellow field). Calculated alteration paths are shown for a typical granite (δ</a:t>
            </a:r>
            <a:r>
              <a:rPr lang="en-US" sz="1100" dirty="0">
                <a:sym typeface="Symbol" panose="05050102010706020507" pitchFamily="18" charset="2"/>
              </a:rPr>
              <a:t></a:t>
            </a:r>
            <a:r>
              <a:rPr lang="en-US" sz="1100" baseline="30000" dirty="0"/>
              <a:t>18</a:t>
            </a:r>
            <a:r>
              <a:rPr lang="en-US" sz="1100" dirty="0"/>
              <a:t>O = 8.5 ‰, Δ</a:t>
            </a:r>
            <a:r>
              <a:rPr lang="en-US" sz="1100" dirty="0">
                <a:sym typeface="Symbol" panose="05050102010706020507" pitchFamily="18" charset="2"/>
              </a:rPr>
              <a:t></a:t>
            </a:r>
            <a:r>
              <a:rPr lang="en-US" sz="1100" baseline="30000" dirty="0"/>
              <a:t>17</a:t>
            </a:r>
            <a:r>
              <a:rPr lang="en-US" sz="1100" dirty="0"/>
              <a:t>O = -0.05) equilibrating with different compositions of meteoric water at 200 °C (orange) and 400 °C (red). The curved line defines…</a:t>
            </a:r>
            <a:endParaRPr lang="en-GB" sz="1100" dirty="0"/>
          </a:p>
        </p:txBody>
      </p:sp>
      <p:pic>
        <p:nvPicPr>
          <p:cNvPr id="14" name="Image 13" descr="Une image contenant texte, carte&#10;&#10;Description générée avec un niveau de confiance très élevé">
            <a:extLst>
              <a:ext uri="{FF2B5EF4-FFF2-40B4-BE49-F238E27FC236}">
                <a16:creationId xmlns:a16="http://schemas.microsoft.com/office/drawing/2014/main" id="{5766D714-462E-4902-A276-507A97803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7991" y="950403"/>
            <a:ext cx="8576018" cy="4704178"/>
          </a:xfrm>
          <a:prstGeom prst="rect">
            <a:avLst/>
          </a:prstGeom>
        </p:spPr>
      </p:pic>
    </p:spTree>
    <p:extLst>
      <p:ext uri="{BB962C8B-B14F-4D97-AF65-F5344CB8AC3E}">
        <p14:creationId xmlns:p14="http://schemas.microsoft.com/office/powerpoint/2010/main" val="2863685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303</Words>
  <Application>Microsoft Office PowerPoint</Application>
  <PresentationFormat>Grand écran</PresentationFormat>
  <Paragraphs>9</Paragraphs>
  <Slides>1</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ＭＳ Ｐゴシック</vt:lpstr>
      <vt:lpstr>Arial</vt:lpstr>
      <vt:lpstr>Calibri</vt:lpstr>
      <vt:lpstr>Calibri Light</vt:lpstr>
      <vt:lpstr>msgothic</vt:lpstr>
      <vt:lpstr>Symbol</vt:lpstr>
      <vt:lpstr>Wingdings</vt:lpstr>
      <vt:lpstr>Office Theme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Marie-Aude Hulshoff</dc:creator>
  <cp:lastModifiedBy>Alice Williams</cp:lastModifiedBy>
  <cp:revision>54</cp:revision>
  <dcterms:created xsi:type="dcterms:W3CDTF">2017-09-25T10:29:42Z</dcterms:created>
  <dcterms:modified xsi:type="dcterms:W3CDTF">2018-05-31T14:10:08Z</dcterms:modified>
</cp:coreProperties>
</file>