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64" d="100"/>
          <a:sy n="64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fr-FR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2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Cartoon </a:t>
                </a:r>
                <a:r>
                  <a:rPr lang="fr-FR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illustrating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</a:t>
                </a:r>
                <a:r>
                  <a:rPr lang="fr-FR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sedimentary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conditions of the </a:t>
                </a:r>
                <a:r>
                  <a:rPr lang="fr-FR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Farrel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Quartzite formation. The </a:t>
                </a:r>
                <a:r>
                  <a:rPr lang="fr-FR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blue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gradient in the water </a:t>
                </a:r>
                <a:r>
                  <a:rPr lang="fr-FR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column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fr-FR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indicates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change in NH</a:t>
                </a:r>
                <a:r>
                  <a:rPr lang="fr-FR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4</a:t>
                </a:r>
                <a:r>
                  <a:rPr lang="fr-FR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+ 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concentration </a:t>
                </a:r>
                <a:r>
                  <a:rPr lang="fr-FR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from</a:t>
                </a:r>
                <a:r>
                  <a:rPr lang="fr-FR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high (</a:t>
                </a:r>
                <a:r>
                  <a:rPr lang="fr-FR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dark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 to </a:t>
                </a:r>
                <a:r>
                  <a:rPr lang="fr-FR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low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(light) concentrations in </a:t>
                </a:r>
                <a:r>
                  <a:rPr lang="fr-FR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anoxic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zones. δ</a:t>
                </a:r>
                <a:r>
                  <a:rPr lang="fr-FR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15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</a:t>
                </a:r>
                <a:r>
                  <a:rPr lang="fr-FR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µm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values </a:t>
                </a:r>
                <a:r>
                  <a:rPr lang="fr-FR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determined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at the </a:t>
                </a:r>
                <a:r>
                  <a:rPr lang="fr-FR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scale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</a:t>
                </a:r>
                <a:r>
                  <a:rPr lang="fr-FR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individual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fr-FR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microfossil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and </a:t>
                </a:r>
                <a:r>
                  <a:rPr lang="fr-FR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organic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fr-FR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particle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are </a:t>
                </a:r>
                <a:r>
                  <a:rPr lang="fr-FR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represented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by orange </a:t>
                </a:r>
                <a:r>
                  <a:rPr lang="fr-FR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diamonds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In the </a:t>
                </a:r>
                <a:r>
                  <a:rPr lang="fr-FR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proposed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model, </a:t>
                </a:r>
                <a:r>
                  <a:rPr lang="fr-FR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negative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δ</a:t>
                </a:r>
                <a:r>
                  <a:rPr lang="fr-FR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15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</a:t>
                </a:r>
                <a:r>
                  <a:rPr lang="fr-FR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µm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values </a:t>
                </a:r>
                <a:r>
                  <a:rPr lang="fr-FR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reflect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assimilation of NH</a:t>
                </a:r>
                <a:r>
                  <a:rPr lang="fr-FR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4</a:t>
                </a:r>
                <a:r>
                  <a:rPr lang="fr-FR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+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fr-FR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from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fr-FR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benthic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efflux </a:t>
                </a:r>
                <a:r>
                  <a:rPr lang="fr-FR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whereas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positive δ</a:t>
                </a:r>
                <a:r>
                  <a:rPr lang="fr-FR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15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</a:t>
                </a:r>
                <a:r>
                  <a:rPr lang="fr-FR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µm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values </a:t>
                </a:r>
                <a:r>
                  <a:rPr lang="fr-FR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reflect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fr-FR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15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 Rayleigh distillation of NH</a:t>
                </a:r>
                <a:r>
                  <a:rPr lang="fr-FR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4</a:t>
                </a:r>
                <a:r>
                  <a:rPr lang="fr-FR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+ </a:t>
                </a:r>
                <a:r>
                  <a:rPr lang="fr-FR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upward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fr-FR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through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fr-FR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ammonia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fr-FR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oxidation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fr-FR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when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NH</a:t>
                </a:r>
                <a:r>
                  <a:rPr lang="fr-FR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4</a:t>
                </a:r>
                <a:r>
                  <a:rPr lang="fr-FR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+ 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concentrations</a:t>
                </a:r>
                <a:r>
                  <a:rPr lang="fr-FR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fr-FR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were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fr-FR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too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fr-FR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low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to </a:t>
                </a:r>
                <a:r>
                  <a:rPr lang="fr-FR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allow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</a:t>
                </a:r>
                <a:r>
                  <a:rPr lang="fr-FR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isotopic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fr-FR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fractionation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</a:t>
                </a:r>
                <a:r>
                  <a:rPr lang="fr-FR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ammonia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assimilation to </a:t>
                </a:r>
                <a:r>
                  <a:rPr lang="fr-FR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be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fr-FR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expressed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</a:t>
                </a:r>
                <a:r>
                  <a:rPr lang="fr-FR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see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main </a:t>
                </a:r>
                <a:r>
                  <a:rPr lang="fr-FR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text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).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1 (a)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Structure factors,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of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molten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CaCO</a:t>
                </a:r>
                <a:r>
                  <a:rPr lang="en-GB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; curves are stacked to see better the evolution with increased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conditions (given on the right panel); the main change affecting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(Fig. 1a) is the shift of the first sharp diffraction peak (FSDP) towards higher reciprocal distances, up to 2.28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fr-FR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GB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at 8.7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GPa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which corresponds in the real space to a characteristic mid-range order distance,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2𝜋/𝑞_𝐹𝑆𝐷𝑃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2.76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(b)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Corresponding radial distribution functions (plain curves),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g(r)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compared to MD simulations (dashed curve;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Vuilleumier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et al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., 2014).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9757" y="179388"/>
            <a:ext cx="4034270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de-AT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Delarue </a:t>
            </a:r>
            <a:r>
              <a:rPr lang="de-AT" alt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de-AT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GB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Nitrogen isotope signatures of microfossils suggest aerobic metabolism 3.0 </a:t>
            </a:r>
            <a:r>
              <a:rPr lang="en-GB" alt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Gyr</a:t>
            </a:r>
            <a:r>
              <a:rPr lang="en-GB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ago</a:t>
            </a:r>
            <a:endParaRPr lang="en-US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Delarue </a:t>
            </a:r>
            <a:r>
              <a:rPr lang="de-AT" altLang="en-US" sz="1200" b="1" i="1" dirty="0">
                <a:latin typeface="Arial" panose="020B0604020202020204" pitchFamily="34" charset="0"/>
              </a:rPr>
              <a:t>et al</a:t>
            </a:r>
            <a:r>
              <a:rPr lang="de-AT" altLang="en-US" sz="1200" b="1" dirty="0">
                <a:latin typeface="Arial" panose="020B0604020202020204" pitchFamily="34" charset="0"/>
              </a:rPr>
              <a:t>.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8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i="1" dirty="0">
                <a:latin typeface="Arial" panose="020B0604020202020204" pitchFamily="34" charset="0"/>
              </a:rPr>
              <a:t>7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fr-FR" altLang="en-US" sz="1200" b="1" dirty="0">
                <a:latin typeface="Arial" panose="020B0604020202020204" pitchFamily="34" charset="0"/>
              </a:rPr>
              <a:t>32-36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 dirty="0">
                <a:latin typeface="Arial" panose="020B0604020202020204" pitchFamily="34" charset="0"/>
              </a:rPr>
              <a:t>816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218" y="6260109"/>
            <a:ext cx="320981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just"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2018 The Authors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Published by the European Association of Geochemistry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fr-FR" altLang="en-US" sz="1000" dirty="0">
                <a:latin typeface="Arial" panose="020B0604020202020204" pitchFamily="34" charset="0"/>
              </a:rPr>
              <a:t>u</a:t>
            </a:r>
            <a:r>
              <a:rPr lang="en-GB" altLang="en-US" sz="1000" dirty="0" err="1">
                <a:latin typeface="Arial" panose="020B0604020202020204" pitchFamily="34" charset="0"/>
              </a:rPr>
              <a:t>nder</a:t>
            </a:r>
            <a:r>
              <a:rPr lang="en-GB" altLang="en-US" sz="1000" dirty="0">
                <a:latin typeface="Arial" panose="020B0604020202020204" pitchFamily="34" charset="0"/>
              </a:rPr>
              <a:t> Creative Commons License CC BY-NC-ND 4.0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2299586" y="5629731"/>
            <a:ext cx="81195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/>
              <a:t>Figure 2</a:t>
            </a:r>
            <a:r>
              <a:rPr lang="fr-FR" sz="1100" dirty="0"/>
              <a:t> Cartoon </a:t>
            </a:r>
            <a:r>
              <a:rPr lang="fr-FR" sz="1100" dirty="0" err="1"/>
              <a:t>illustrating</a:t>
            </a:r>
            <a:r>
              <a:rPr lang="fr-FR" sz="1100" dirty="0"/>
              <a:t> the </a:t>
            </a:r>
            <a:r>
              <a:rPr lang="fr-FR" sz="1100" dirty="0" err="1"/>
              <a:t>sedimentary</a:t>
            </a:r>
            <a:r>
              <a:rPr lang="fr-FR" sz="1100" dirty="0"/>
              <a:t> conditions of the </a:t>
            </a:r>
            <a:r>
              <a:rPr lang="fr-FR" sz="1100" dirty="0" err="1"/>
              <a:t>Farrel</a:t>
            </a:r>
            <a:r>
              <a:rPr lang="fr-FR" sz="1100" dirty="0"/>
              <a:t> Quartzite formation. The </a:t>
            </a:r>
            <a:r>
              <a:rPr lang="fr-FR" sz="1100" dirty="0" err="1"/>
              <a:t>blue</a:t>
            </a:r>
            <a:r>
              <a:rPr lang="fr-FR" sz="1100" dirty="0"/>
              <a:t> gradient in the water </a:t>
            </a:r>
            <a:r>
              <a:rPr lang="fr-FR" sz="1100" dirty="0" err="1"/>
              <a:t>column</a:t>
            </a:r>
            <a:r>
              <a:rPr lang="fr-FR" sz="1100" dirty="0"/>
              <a:t> </a:t>
            </a:r>
            <a:r>
              <a:rPr lang="fr-FR" sz="1100" dirty="0" err="1"/>
              <a:t>indicates</a:t>
            </a:r>
            <a:r>
              <a:rPr lang="fr-FR" sz="1100" dirty="0"/>
              <a:t> change in NH</a:t>
            </a:r>
            <a:r>
              <a:rPr lang="fr-FR" sz="1100" baseline="-25000" dirty="0"/>
              <a:t>4</a:t>
            </a:r>
            <a:r>
              <a:rPr lang="fr-FR" sz="1100" baseline="30000" dirty="0"/>
              <a:t>+ </a:t>
            </a:r>
            <a:r>
              <a:rPr lang="fr-FR" sz="1100" dirty="0"/>
              <a:t>concentration </a:t>
            </a:r>
            <a:r>
              <a:rPr lang="fr-FR" sz="1100" dirty="0" err="1"/>
              <a:t>from</a:t>
            </a:r>
            <a:r>
              <a:rPr lang="fr-FR" sz="1100" baseline="30000" dirty="0"/>
              <a:t> </a:t>
            </a:r>
            <a:r>
              <a:rPr lang="fr-FR" sz="1100" dirty="0"/>
              <a:t>high (</a:t>
            </a:r>
            <a:r>
              <a:rPr lang="fr-FR" sz="1100" dirty="0" err="1"/>
              <a:t>dark</a:t>
            </a:r>
            <a:r>
              <a:rPr lang="fr-FR" sz="1100" dirty="0"/>
              <a:t>) to </a:t>
            </a:r>
            <a:r>
              <a:rPr lang="fr-FR" sz="1100" dirty="0" err="1"/>
              <a:t>low</a:t>
            </a:r>
            <a:r>
              <a:rPr lang="fr-FR" sz="1100" dirty="0"/>
              <a:t> (light) concentrations in </a:t>
            </a:r>
            <a:r>
              <a:rPr lang="fr-FR" sz="1100" dirty="0" err="1"/>
              <a:t>anoxic</a:t>
            </a:r>
            <a:r>
              <a:rPr lang="fr-FR" sz="1100" dirty="0"/>
              <a:t> zones. δ</a:t>
            </a:r>
            <a:r>
              <a:rPr lang="fr-FR" sz="1100" baseline="30000" dirty="0"/>
              <a:t>15</a:t>
            </a:r>
            <a:r>
              <a:rPr lang="fr-FR" sz="1100" dirty="0"/>
              <a:t>N</a:t>
            </a:r>
            <a:r>
              <a:rPr lang="fr-FR" sz="1100" baseline="-25000" dirty="0"/>
              <a:t>µm</a:t>
            </a:r>
            <a:r>
              <a:rPr lang="fr-FR" sz="1100" dirty="0"/>
              <a:t> values </a:t>
            </a:r>
            <a:r>
              <a:rPr lang="fr-FR" sz="1100" dirty="0" err="1"/>
              <a:t>determined</a:t>
            </a:r>
            <a:r>
              <a:rPr lang="fr-FR" sz="1100" dirty="0"/>
              <a:t> at...</a:t>
            </a:r>
            <a:endParaRPr lang="en-GB" sz="1100" dirty="0"/>
          </a:p>
        </p:txBody>
      </p:sp>
      <p:pic>
        <p:nvPicPr>
          <p:cNvPr id="8" name="Image 7" descr="Une image contenant capture d’écran&#10;&#10;Description générée avec un niveau de confiance élevé">
            <a:extLst>
              <a:ext uri="{FF2B5EF4-FFF2-40B4-BE49-F238E27FC236}">
                <a16:creationId xmlns:a16="http://schemas.microsoft.com/office/drawing/2014/main" id="{71F012A1-75D9-48FC-981B-34CC46006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180" y="1012825"/>
            <a:ext cx="8303640" cy="433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220</Words>
  <Application>Microsoft Office PowerPoint</Application>
  <PresentationFormat>Grand écran</PresentationFormat>
  <Paragraphs>9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msgothic</vt:lpstr>
      <vt:lpstr>Wingdings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</cp:lastModifiedBy>
  <cp:revision>53</cp:revision>
  <dcterms:created xsi:type="dcterms:W3CDTF">2017-09-25T10:29:42Z</dcterms:created>
  <dcterms:modified xsi:type="dcterms:W3CDTF">2018-07-12T07:46:46Z</dcterms:modified>
</cp:coreProperties>
</file>