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144" y="67"/>
      </p:cViewPr>
      <p:guideLst/>
    </p:cSldViewPr>
  </p:slideViewPr>
  <p:notesTextViewPr>
    <p:cViewPr>
      <p:scale>
        <a:sx n="1" d="1"/>
        <a:sy n="1" d="1"/>
      </p:scale>
      <p:origin x="0" y="-19"/>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25/10/2018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2 </a:t>
                </a:r>
                <a:r>
                  <a:rPr lang="en-GB" sz="1200" kern="1200" dirty="0">
                    <a:solidFill>
                      <a:schemeClr val="tx1"/>
                    </a:solidFill>
                    <a:effectLst/>
                    <a:latin typeface="+mn-lt"/>
                    <a:ea typeface="+mn-ea"/>
                    <a:cs typeface="+mn-cs"/>
                  </a:rPr>
                  <a:t>Age-corrected </a:t>
                </a:r>
                <a:r>
                  <a:rPr lang="en-GB" sz="1200" kern="1200" baseline="30000" dirty="0">
                    <a:solidFill>
                      <a:schemeClr val="tx1"/>
                    </a:solidFill>
                    <a:effectLst/>
                    <a:latin typeface="+mn-lt"/>
                    <a:ea typeface="+mn-ea"/>
                    <a:cs typeface="+mn-cs"/>
                  </a:rPr>
                  <a:t>143</a:t>
                </a:r>
                <a:r>
                  <a:rPr lang="en-GB" sz="1200" kern="1200" dirty="0">
                    <a:solidFill>
                      <a:schemeClr val="tx1"/>
                    </a:solidFill>
                    <a:effectLst/>
                    <a:latin typeface="+mn-lt"/>
                    <a:ea typeface="+mn-ea"/>
                    <a:cs typeface="+mn-cs"/>
                  </a:rPr>
                  <a:t>Nd/</a:t>
                </a:r>
                <a:r>
                  <a:rPr lang="en-GB" sz="1200" kern="1200" baseline="30000" dirty="0">
                    <a:solidFill>
                      <a:schemeClr val="tx1"/>
                    </a:solidFill>
                    <a:effectLst/>
                    <a:latin typeface="+mn-lt"/>
                    <a:ea typeface="+mn-ea"/>
                    <a:cs typeface="+mn-cs"/>
                  </a:rPr>
                  <a:t>144</a:t>
                </a:r>
                <a:r>
                  <a:rPr lang="en-GB" sz="1200" kern="1200" dirty="0">
                    <a:solidFill>
                      <a:schemeClr val="tx1"/>
                    </a:solidFill>
                    <a:effectLst/>
                    <a:latin typeface="+mn-lt"/>
                    <a:ea typeface="+mn-ea"/>
                    <a:cs typeface="+mn-cs"/>
                  </a:rPr>
                  <a:t>Nd</a:t>
                </a:r>
                <a:r>
                  <a:rPr lang="en-GB" sz="1200" kern="1200" baseline="-25000" dirty="0">
                    <a:solidFill>
                      <a:schemeClr val="tx1"/>
                    </a:solidFill>
                    <a:effectLst/>
                    <a:latin typeface="+mn-lt"/>
                    <a:ea typeface="+mn-ea"/>
                    <a:cs typeface="+mn-cs"/>
                  </a:rPr>
                  <a:t>i</a:t>
                </a:r>
                <a:r>
                  <a:rPr lang="en-GB" sz="1200" kern="1200" dirty="0">
                    <a:solidFill>
                      <a:schemeClr val="tx1"/>
                    </a:solidFill>
                    <a:effectLst/>
                    <a:latin typeface="+mn-lt"/>
                    <a:ea typeface="+mn-ea"/>
                    <a:cs typeface="+mn-cs"/>
                  </a:rPr>
                  <a:t> of </a:t>
                </a:r>
                <a:r>
                  <a:rPr lang="en-GB" sz="1200" b="1" kern="1200" dirty="0">
                    <a:solidFill>
                      <a:schemeClr val="tx1"/>
                    </a:solidFill>
                    <a:effectLst/>
                    <a:latin typeface="+mn-lt"/>
                    <a:ea typeface="+mn-ea"/>
                    <a:cs typeface="+mn-cs"/>
                  </a:rPr>
                  <a:t>(a)</a:t>
                </a:r>
                <a:r>
                  <a:rPr lang="en-GB" sz="1200" kern="1200" dirty="0">
                    <a:solidFill>
                      <a:schemeClr val="tx1"/>
                    </a:solidFill>
                    <a:effectLst/>
                    <a:latin typeface="+mn-lt"/>
                    <a:ea typeface="+mn-ea"/>
                    <a:cs typeface="+mn-cs"/>
                  </a:rPr>
                  <a:t> single clinopyroxene and </a:t>
                </a:r>
                <a:r>
                  <a:rPr lang="en-GB" sz="1200" b="1" kern="1200" dirty="0">
                    <a:solidFill>
                      <a:schemeClr val="tx1"/>
                    </a:solidFill>
                    <a:effectLst/>
                    <a:latin typeface="+mn-lt"/>
                    <a:ea typeface="+mn-ea"/>
                    <a:cs typeface="+mn-cs"/>
                  </a:rPr>
                  <a:t>(b)</a:t>
                </a:r>
                <a:r>
                  <a:rPr lang="en-GB" sz="1200" kern="1200" dirty="0">
                    <a:solidFill>
                      <a:schemeClr val="tx1"/>
                    </a:solidFill>
                    <a:effectLst/>
                    <a:latin typeface="+mn-lt"/>
                    <a:ea typeface="+mn-ea"/>
                    <a:cs typeface="+mn-cs"/>
                  </a:rPr>
                  <a:t> plagioclase crystals in the </a:t>
                </a:r>
                <a:r>
                  <a:rPr lang="en-GB" sz="1200" kern="1200" dirty="0" err="1">
                    <a:solidFill>
                      <a:schemeClr val="tx1"/>
                    </a:solidFill>
                    <a:effectLst/>
                    <a:latin typeface="+mn-lt"/>
                    <a:ea typeface="+mn-ea"/>
                    <a:cs typeface="+mn-cs"/>
                  </a:rPr>
                  <a:t>Abyad</a:t>
                </a:r>
                <a:r>
                  <a:rPr lang="en-GB" sz="1200" kern="1200" dirty="0">
                    <a:solidFill>
                      <a:schemeClr val="tx1"/>
                    </a:solidFill>
                    <a:effectLst/>
                    <a:latin typeface="+mn-lt"/>
                    <a:ea typeface="+mn-ea"/>
                    <a:cs typeface="+mn-cs"/>
                  </a:rPr>
                  <a:t> section. Clinopyroxene has a near uniform composition whereas plagioclase shows variability outside analytical uncertainty. Grey and white alternating bars at the base of the section indicate the individual modal layers of the sampled layered gabbro outcrop (not to scale). Coloured bars at the bottom of the figure represent the uncertainty for the two most extreme samples.</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25/10/2018</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25/10/2018</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792279" y="179388"/>
            <a:ext cx="4231748"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de-AT" altLang="en-US" sz="1400" b="1" dirty="0">
                <a:solidFill>
                  <a:schemeClr val="tx1"/>
                </a:solidFill>
                <a:latin typeface="Arial" panose="020B0604020202020204" pitchFamily="34" charset="0"/>
                <a:cs typeface="Arial" panose="020B0604020202020204" pitchFamily="34" charset="0"/>
              </a:rPr>
              <a:t>Jansen </a:t>
            </a:r>
            <a:r>
              <a:rPr lang="de-AT" altLang="en-US" sz="1400" b="1" i="1" dirty="0">
                <a:solidFill>
                  <a:schemeClr val="tx1"/>
                </a:solidFill>
                <a:latin typeface="Arial" panose="020B0604020202020204" pitchFamily="34" charset="0"/>
                <a:cs typeface="Arial" panose="020B0604020202020204" pitchFamily="34" charset="0"/>
              </a:rPr>
              <a:t>et al</a:t>
            </a:r>
            <a:r>
              <a:rPr lang="de-AT"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Isotopic variation in </a:t>
            </a:r>
            <a:r>
              <a:rPr lang="en-US" altLang="en-US" sz="1400" b="1" dirty="0" err="1">
                <a:solidFill>
                  <a:schemeClr val="tx1"/>
                </a:solidFill>
                <a:latin typeface="Arial" panose="020B0604020202020204" pitchFamily="34" charset="0"/>
                <a:cs typeface="Arial" panose="020B0604020202020204" pitchFamily="34" charset="0"/>
              </a:rPr>
              <a:t>Semail</a:t>
            </a:r>
            <a:r>
              <a:rPr lang="en-US" altLang="en-US" sz="1400" b="1" dirty="0">
                <a:solidFill>
                  <a:schemeClr val="tx1"/>
                </a:solidFill>
                <a:latin typeface="Arial" panose="020B0604020202020204" pitchFamily="34" charset="0"/>
                <a:cs typeface="Arial" panose="020B0604020202020204" pitchFamily="34" charset="0"/>
              </a:rPr>
              <a:t> Ophiolite lower crust reveals crustal-level melt aggregation</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89394"/>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Jansen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8</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8</a:t>
            </a:r>
            <a:r>
              <a:rPr lang="tr-TR" altLang="en-US" sz="1200" b="1" dirty="0">
                <a:latin typeface="Arial" panose="020B0604020202020204" pitchFamily="34" charset="0"/>
              </a:rPr>
              <a:t>, </a:t>
            </a:r>
            <a:r>
              <a:rPr lang="fr-FR" altLang="en-US" sz="1200" b="1" dirty="0">
                <a:latin typeface="Arial" panose="020B0604020202020204" pitchFamily="34" charset="0"/>
              </a:rPr>
              <a:t>37-42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827</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2018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 4.0</a:t>
            </a:r>
          </a:p>
        </p:txBody>
      </p:sp>
      <p:sp>
        <p:nvSpPr>
          <p:cNvPr id="15" name="Rectangle 14">
            <a:extLst>
              <a:ext uri="{FF2B5EF4-FFF2-40B4-BE49-F238E27FC236}">
                <a16:creationId xmlns:a16="http://schemas.microsoft.com/office/drawing/2014/main" id="{05D4F318-9649-4DF1-9E5F-E27D37E6A5EB}"/>
              </a:ext>
            </a:extLst>
          </p:cNvPr>
          <p:cNvSpPr/>
          <p:nvPr/>
        </p:nvSpPr>
        <p:spPr>
          <a:xfrm>
            <a:off x="8814218" y="2451809"/>
            <a:ext cx="3012692" cy="1954381"/>
          </a:xfrm>
          <a:prstGeom prst="rect">
            <a:avLst/>
          </a:prstGeom>
        </p:spPr>
        <p:txBody>
          <a:bodyPr wrap="square">
            <a:spAutoFit/>
          </a:bodyPr>
          <a:lstStyle/>
          <a:p>
            <a:r>
              <a:rPr lang="en-GB" sz="1100" b="1" dirty="0"/>
              <a:t>Figure 2 </a:t>
            </a:r>
            <a:r>
              <a:rPr lang="en-GB" sz="1100" dirty="0"/>
              <a:t>Age-corrected </a:t>
            </a:r>
            <a:r>
              <a:rPr lang="en-GB" sz="1100" baseline="30000" dirty="0"/>
              <a:t>143</a:t>
            </a:r>
            <a:r>
              <a:rPr lang="en-GB" sz="1100" dirty="0"/>
              <a:t>Nd/</a:t>
            </a:r>
            <a:r>
              <a:rPr lang="en-GB" sz="1100" baseline="30000" dirty="0"/>
              <a:t>144</a:t>
            </a:r>
            <a:r>
              <a:rPr lang="en-GB" sz="1100" dirty="0"/>
              <a:t>Nd</a:t>
            </a:r>
            <a:r>
              <a:rPr lang="en-GB" sz="1100" baseline="-25000" dirty="0"/>
              <a:t>i</a:t>
            </a:r>
            <a:r>
              <a:rPr lang="en-GB" sz="1100" dirty="0"/>
              <a:t> of </a:t>
            </a:r>
            <a:r>
              <a:rPr lang="en-GB" sz="1100" b="1" dirty="0"/>
              <a:t>(a)</a:t>
            </a:r>
            <a:r>
              <a:rPr lang="en-GB" sz="1100" dirty="0"/>
              <a:t> single clinopyroxene and </a:t>
            </a:r>
            <a:r>
              <a:rPr lang="en-GB" sz="1100" b="1" dirty="0"/>
              <a:t>(b)</a:t>
            </a:r>
            <a:r>
              <a:rPr lang="en-GB" sz="1100" dirty="0"/>
              <a:t> plagioclase crystals in the </a:t>
            </a:r>
            <a:r>
              <a:rPr lang="en-GB" sz="1100" dirty="0" err="1"/>
              <a:t>Abyad</a:t>
            </a:r>
            <a:r>
              <a:rPr lang="en-GB" sz="1100" dirty="0"/>
              <a:t> section. Clinopyroxene has a near uniform composition whereas plagioclase shows variability outside analytical uncertainty. Grey and white alternating bars at the base of the section indicate the individual modal layers of the sampled layered gabbro outcrop (not to scale). Coloured bars at the bottom of the figure represent the uncertainty for the two most extreme samples.</a:t>
            </a:r>
          </a:p>
        </p:txBody>
      </p:sp>
      <p:pic>
        <p:nvPicPr>
          <p:cNvPr id="8" name="Picture 7">
            <a:extLst>
              <a:ext uri="{FF2B5EF4-FFF2-40B4-BE49-F238E27FC236}">
                <a16:creationId xmlns:a16="http://schemas.microsoft.com/office/drawing/2014/main" id="{8FCD9864-03AD-42D1-B203-E59230928420}"/>
              </a:ext>
            </a:extLst>
          </p:cNvPr>
          <p:cNvPicPr>
            <a:picLocks noChangeAspect="1"/>
          </p:cNvPicPr>
          <p:nvPr/>
        </p:nvPicPr>
        <p:blipFill rotWithShape="1">
          <a:blip r:embed="rId4">
            <a:extLst>
              <a:ext uri="{28A0092B-C50C-407E-A947-70E740481C1C}">
                <a14:useLocalDpi xmlns:a14="http://schemas.microsoft.com/office/drawing/2010/main" val="0"/>
              </a:ext>
            </a:extLst>
          </a:blip>
          <a:srcRect t="5930"/>
          <a:stretch/>
        </p:blipFill>
        <p:spPr>
          <a:xfrm>
            <a:off x="1629034" y="1084167"/>
            <a:ext cx="7017522" cy="5333885"/>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1129</TotalTime>
  <Words>225</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Calibri Light</vt:lpstr>
      <vt:lpstr>msgothic</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69</cp:revision>
  <dcterms:created xsi:type="dcterms:W3CDTF">2017-09-25T10:29:42Z</dcterms:created>
  <dcterms:modified xsi:type="dcterms:W3CDTF">2018-10-25T15:16:58Z</dcterms:modified>
</cp:coreProperties>
</file>