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58"/>
      </p:cViewPr>
      <p:guideLst/>
    </p:cSldViewPr>
  </p:slideViewPr>
  <p:notesTextViewPr>
    <p:cViewPr>
      <p:scale>
        <a:sx n="1" d="1"/>
        <a:sy n="1" d="1"/>
      </p:scale>
      <p:origin x="0" y="-49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06/11/2018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t>
                </a:r>
                <a:r>
                  <a:rPr lang="en-GB" sz="1200" kern="1200" dirty="0">
                    <a:solidFill>
                      <a:schemeClr val="tx1"/>
                    </a:solidFill>
                    <a:effectLst/>
                    <a:latin typeface="+mn-lt"/>
                    <a:ea typeface="+mn-ea"/>
                    <a:cs typeface="+mn-cs"/>
                  </a:rPr>
                  <a:t>Dissolved (&lt;0.22 µm) and solid samples (rock, sediment and stream suspended sediment) form distinct arrays in Sr-Nd space. </a:t>
                </a:r>
                <a:r>
                  <a:rPr lang="en-GB" sz="1200" b="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A linear regression is fitted for the dissolved samples (r</a:t>
                </a:r>
                <a:r>
                  <a:rPr lang="en-GB" sz="1200" kern="1200" baseline="30000" dirty="0">
                    <a:solidFill>
                      <a:schemeClr val="tx1"/>
                    </a:solidFill>
                    <a:effectLst/>
                    <a:latin typeface="+mn-lt"/>
                    <a:ea typeface="+mn-ea"/>
                    <a:cs typeface="+mn-cs"/>
                  </a:rPr>
                  <a:t>2</a:t>
                </a:r>
                <a:r>
                  <a:rPr lang="en-GB" sz="1200" kern="1200" dirty="0">
                    <a:solidFill>
                      <a:schemeClr val="tx1"/>
                    </a:solidFill>
                    <a:effectLst/>
                    <a:latin typeface="+mn-lt"/>
                    <a:ea typeface="+mn-ea"/>
                    <a:cs typeface="+mn-cs"/>
                  </a:rPr>
                  <a:t> = 0.93, p &lt; 0.001). The linear line for the solid samples is the mixing line between a Greenlandic (</a:t>
                </a:r>
                <a:r>
                  <a:rPr lang="en-GB" sz="1200" kern="1200" baseline="30000" dirty="0">
                    <a:solidFill>
                      <a:schemeClr val="tx1"/>
                    </a:solidFill>
                    <a:effectLst/>
                    <a:latin typeface="+mn-lt"/>
                    <a:ea typeface="+mn-ea"/>
                    <a:cs typeface="+mn-cs"/>
                  </a:rPr>
                  <a:t>87</a:t>
                </a:r>
                <a:r>
                  <a:rPr lang="en-GB" sz="1200" kern="1200" dirty="0">
                    <a:solidFill>
                      <a:schemeClr val="tx1"/>
                    </a:solidFill>
                    <a:effectLst/>
                    <a:latin typeface="+mn-lt"/>
                    <a:ea typeface="+mn-ea"/>
                    <a:cs typeface="+mn-cs"/>
                  </a:rPr>
                  <a:t>Sr/</a:t>
                </a:r>
                <a:r>
                  <a:rPr lang="en-GB" sz="1200" kern="1200" baseline="30000" dirty="0">
                    <a:solidFill>
                      <a:schemeClr val="tx1"/>
                    </a:solidFill>
                    <a:effectLst/>
                    <a:latin typeface="+mn-lt"/>
                    <a:ea typeface="+mn-ea"/>
                    <a:cs typeface="+mn-cs"/>
                  </a:rPr>
                  <a:t>86</a:t>
                </a:r>
                <a:r>
                  <a:rPr lang="en-GB" sz="1200" kern="1200" dirty="0">
                    <a:solidFill>
                      <a:schemeClr val="tx1"/>
                    </a:solidFill>
                    <a:effectLst/>
                    <a:latin typeface="+mn-lt"/>
                    <a:ea typeface="+mn-ea"/>
                    <a:cs typeface="+mn-cs"/>
                  </a:rPr>
                  <a:t>Sr = 0.78059, </a:t>
                </a:r>
                <a:r>
                  <a:rPr lang="en-GB" sz="1200" kern="1200" dirty="0">
                    <a:solidFill>
                      <a:schemeClr val="tx1"/>
                    </a:solidFill>
                    <a:effectLst/>
                    <a:latin typeface="+mn-lt"/>
                    <a:ea typeface="+mn-ea"/>
                    <a:cs typeface="+mn-cs"/>
                    <a:sym typeface="Symbol" panose="05050102010706020507" pitchFamily="18" charset="2"/>
                  </a:rPr>
                  <a:t></a:t>
                </a:r>
                <a:r>
                  <a:rPr lang="en-GB" sz="1200" kern="1200" dirty="0">
                    <a:solidFill>
                      <a:schemeClr val="tx1"/>
                    </a:solidFill>
                    <a:effectLst/>
                    <a:latin typeface="+mn-lt"/>
                    <a:ea typeface="+mn-ea"/>
                    <a:cs typeface="+mn-cs"/>
                  </a:rPr>
                  <a:t>Nd = -37.1) and Siberian (</a:t>
                </a:r>
                <a:r>
                  <a:rPr lang="en-GB" sz="1200" kern="1200" baseline="30000" dirty="0">
                    <a:solidFill>
                      <a:schemeClr val="tx1"/>
                    </a:solidFill>
                    <a:effectLst/>
                    <a:latin typeface="+mn-lt"/>
                    <a:ea typeface="+mn-ea"/>
                    <a:cs typeface="+mn-cs"/>
                  </a:rPr>
                  <a:t>87</a:t>
                </a:r>
                <a:r>
                  <a:rPr lang="en-GB" sz="1200" kern="1200" dirty="0">
                    <a:solidFill>
                      <a:schemeClr val="tx1"/>
                    </a:solidFill>
                    <a:effectLst/>
                    <a:latin typeface="+mn-lt"/>
                    <a:ea typeface="+mn-ea"/>
                    <a:cs typeface="+mn-cs"/>
                  </a:rPr>
                  <a:t>Sr/</a:t>
                </a:r>
                <a:r>
                  <a:rPr lang="en-GB" sz="1200" kern="1200" baseline="30000" dirty="0">
                    <a:solidFill>
                      <a:schemeClr val="tx1"/>
                    </a:solidFill>
                    <a:effectLst/>
                    <a:latin typeface="+mn-lt"/>
                    <a:ea typeface="+mn-ea"/>
                    <a:cs typeface="+mn-cs"/>
                  </a:rPr>
                  <a:t>86</a:t>
                </a:r>
                <a:r>
                  <a:rPr lang="en-GB" sz="1200" kern="1200" dirty="0">
                    <a:solidFill>
                      <a:schemeClr val="tx1"/>
                    </a:solidFill>
                    <a:effectLst/>
                    <a:latin typeface="+mn-lt"/>
                    <a:ea typeface="+mn-ea"/>
                    <a:cs typeface="+mn-cs"/>
                  </a:rPr>
                  <a:t>Sr = 0.70626, </a:t>
                </a:r>
                <a:r>
                  <a:rPr lang="en-GB" sz="1200" kern="1200" dirty="0">
                    <a:solidFill>
                      <a:schemeClr val="tx1"/>
                    </a:solidFill>
                    <a:effectLst/>
                    <a:latin typeface="+mn-lt"/>
                    <a:ea typeface="+mn-ea"/>
                    <a:cs typeface="+mn-cs"/>
                    <a:sym typeface="Symbol" panose="05050102010706020507" pitchFamily="18" charset="2"/>
                  </a:rPr>
                  <a:t></a:t>
                </a:r>
                <a:r>
                  <a:rPr lang="en-GB" sz="1200" kern="1200" dirty="0">
                    <a:solidFill>
                      <a:schemeClr val="tx1"/>
                    </a:solidFill>
                    <a:effectLst/>
                    <a:latin typeface="+mn-lt"/>
                    <a:ea typeface="+mn-ea"/>
                    <a:cs typeface="+mn-cs"/>
                  </a:rPr>
                  <a:t>Nd = -0.4) sediment source with identical Sr/Nd mass ratios (</a:t>
                </a:r>
                <a:r>
                  <a:rPr lang="en-GB" sz="1200" kern="1200" dirty="0" err="1">
                    <a:solidFill>
                      <a:schemeClr val="tx1"/>
                    </a:solidFill>
                    <a:effectLst/>
                    <a:latin typeface="+mn-lt"/>
                    <a:ea typeface="+mn-ea"/>
                    <a:cs typeface="+mn-cs"/>
                  </a:rPr>
                  <a:t>Hindshaw</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2018). The four rock and one glacial sediment sample subjected to the leaching procedure are labelled.  </a:t>
                </a:r>
                <a:r>
                  <a:rPr lang="en-GB" sz="1200" b="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The isotopic compositions of the leachates, residual and bulk samples. The dissolved load array is bound by leachates of the sandstone (R3) at one end and leachates of the shale samples (R1 and R2) at the other end. </a:t>
                </a:r>
                <a:r>
                  <a:rPr lang="en-GB" sz="1200" b="1" kern="1200" dirty="0">
                    <a:solidFill>
                      <a:schemeClr val="tx1"/>
                    </a:solidFill>
                    <a:effectLst/>
                    <a:latin typeface="+mn-lt"/>
                    <a:ea typeface="+mn-ea"/>
                    <a:cs typeface="+mn-cs"/>
                  </a:rPr>
                  <a:t>(c)</a:t>
                </a:r>
                <a:r>
                  <a:rPr lang="en-GB" sz="1200" kern="1200" dirty="0">
                    <a:solidFill>
                      <a:schemeClr val="tx1"/>
                    </a:solidFill>
                    <a:effectLst/>
                    <a:latin typeface="+mn-lt"/>
                    <a:ea typeface="+mn-ea"/>
                    <a:cs typeface="+mn-cs"/>
                  </a:rPr>
                  <a:t> The dissolved samples can be fitted with a mixing line between the HH leachate end members. The best fit line uses the concentration and isotopic values measured in R3-HH and R1-HH (Table S-3). The numbers on the mixing line refer to the mass fraction of the sandstone end member in the mixture. Error bars are smaller than symbol size.</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06/11/2018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06/11/2018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524750" y="179388"/>
            <a:ext cx="4499277"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Hindshaw </a:t>
            </a:r>
            <a:r>
              <a:rPr lang="de-AT" altLang="en-US" sz="1400" b="1" i="1" dirty="0">
                <a:solidFill>
                  <a:schemeClr val="tx1"/>
                </a:solidFill>
                <a:latin typeface="Arial" panose="020B0604020202020204" pitchFamily="34" charset="0"/>
                <a:cs typeface="Arial" panose="020B0604020202020204" pitchFamily="34" charset="0"/>
              </a:rPr>
              <a:t>et al</a:t>
            </a:r>
            <a:r>
              <a:rPr lang="de-AT"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Decoupling of dissolved and bedrock neodymium isotopes during sedimentary cycling</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89394"/>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Hindshaw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8</a:t>
            </a:r>
            <a:r>
              <a:rPr lang="tr-TR" altLang="en-US" sz="1200" b="1" dirty="0">
                <a:latin typeface="Arial" panose="020B0604020202020204" pitchFamily="34" charset="0"/>
              </a:rPr>
              <a:t>, </a:t>
            </a:r>
            <a:r>
              <a:rPr lang="fr-FR" altLang="en-US" sz="1200" b="1" dirty="0">
                <a:latin typeface="Arial" panose="020B0604020202020204" pitchFamily="34" charset="0"/>
              </a:rPr>
              <a:t>43-46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828</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 4.0</a:t>
            </a:r>
          </a:p>
        </p:txBody>
      </p:sp>
      <p:sp>
        <p:nvSpPr>
          <p:cNvPr id="15" name="Rectangle 14">
            <a:extLst>
              <a:ext uri="{FF2B5EF4-FFF2-40B4-BE49-F238E27FC236}">
                <a16:creationId xmlns:a16="http://schemas.microsoft.com/office/drawing/2014/main" id="{05D4F318-9649-4DF1-9E5F-E27D37E6A5EB}"/>
              </a:ext>
            </a:extLst>
          </p:cNvPr>
          <p:cNvSpPr/>
          <p:nvPr/>
        </p:nvSpPr>
        <p:spPr>
          <a:xfrm>
            <a:off x="8643396" y="1573625"/>
            <a:ext cx="3012692" cy="3985706"/>
          </a:xfrm>
          <a:prstGeom prst="rect">
            <a:avLst/>
          </a:prstGeom>
        </p:spPr>
        <p:txBody>
          <a:bodyPr wrap="square">
            <a:spAutoFit/>
          </a:bodyPr>
          <a:lstStyle/>
          <a:p>
            <a:pPr lvl="0">
              <a:defRPr/>
            </a:pPr>
            <a:r>
              <a:rPr lang="en-GB" sz="1100" b="1" dirty="0"/>
              <a:t>Figure 1 </a:t>
            </a:r>
            <a:r>
              <a:rPr lang="en-GB" sz="1100" dirty="0"/>
              <a:t>Dissolved (&lt;0.22 µm) and solid samples (rock, sediment and stream suspended sediment) form distinct arrays in Sr-Nd space. </a:t>
            </a:r>
            <a:r>
              <a:rPr lang="en-GB" sz="1100" b="1" dirty="0"/>
              <a:t>(a)</a:t>
            </a:r>
            <a:r>
              <a:rPr lang="en-GB" sz="1100" dirty="0"/>
              <a:t> A linear regression is fitted for the dissolved samples (r</a:t>
            </a:r>
            <a:r>
              <a:rPr lang="en-GB" sz="1100" baseline="30000" dirty="0"/>
              <a:t>2</a:t>
            </a:r>
            <a:r>
              <a:rPr lang="en-GB" sz="1100" dirty="0"/>
              <a:t> = 0.93, p &lt; 0.001). The linear line for the solid samples is the mixing line between a Greenlandic (</a:t>
            </a:r>
            <a:r>
              <a:rPr lang="en-GB" sz="1100" baseline="30000" dirty="0"/>
              <a:t>87</a:t>
            </a:r>
            <a:r>
              <a:rPr lang="en-GB" sz="1100" dirty="0"/>
              <a:t>Sr/</a:t>
            </a:r>
            <a:r>
              <a:rPr lang="en-GB" sz="1100" baseline="30000" dirty="0"/>
              <a:t>86</a:t>
            </a:r>
            <a:r>
              <a:rPr lang="en-GB" sz="1100" dirty="0"/>
              <a:t>Sr = 0.78059, </a:t>
            </a:r>
            <a:r>
              <a:rPr lang="en-GB" sz="1100" dirty="0">
                <a:sym typeface="Symbol" panose="05050102010706020507" pitchFamily="18" charset="2"/>
              </a:rPr>
              <a:t></a:t>
            </a:r>
            <a:r>
              <a:rPr lang="en-GB" sz="1100" dirty="0"/>
              <a:t>Nd = -37.1) and Siberian (</a:t>
            </a:r>
            <a:r>
              <a:rPr lang="en-GB" sz="1100" baseline="30000" dirty="0"/>
              <a:t>87</a:t>
            </a:r>
            <a:r>
              <a:rPr lang="en-GB" sz="1100" dirty="0"/>
              <a:t>Sr/</a:t>
            </a:r>
            <a:r>
              <a:rPr lang="en-GB" sz="1100" baseline="30000" dirty="0"/>
              <a:t>86</a:t>
            </a:r>
            <a:r>
              <a:rPr lang="en-GB" sz="1100" dirty="0"/>
              <a:t>Sr = 0.70626, </a:t>
            </a:r>
            <a:r>
              <a:rPr lang="en-GB" sz="1100" dirty="0">
                <a:sym typeface="Symbol" panose="05050102010706020507" pitchFamily="18" charset="2"/>
              </a:rPr>
              <a:t></a:t>
            </a:r>
            <a:r>
              <a:rPr lang="en-GB" sz="1100" dirty="0"/>
              <a:t>Nd = -0.4) sediment source with identical Sr/Nd mass ratios (</a:t>
            </a:r>
            <a:r>
              <a:rPr lang="en-GB" sz="1100" dirty="0" err="1"/>
              <a:t>Hindshaw</a:t>
            </a:r>
            <a:r>
              <a:rPr lang="en-GB" sz="1100" dirty="0"/>
              <a:t> </a:t>
            </a:r>
            <a:r>
              <a:rPr lang="en-GB" sz="1100" i="1" dirty="0"/>
              <a:t>et al.</a:t>
            </a:r>
            <a:r>
              <a:rPr lang="en-GB" sz="1100" dirty="0"/>
              <a:t>, 2018). The four rock and one glacial sediment sample subjected to the leaching procedure are labelled.  </a:t>
            </a:r>
            <a:r>
              <a:rPr lang="en-GB" sz="1100" b="1" dirty="0"/>
              <a:t>(b)</a:t>
            </a:r>
            <a:r>
              <a:rPr lang="en-GB" sz="1100" dirty="0"/>
              <a:t> The isotopic compositions of the leachates, residual and bulk samples. The dissolved load array is bound by leachates of the sandstone (R3) at one end and leachates of the shale samples (R1 and R2) at the other end. </a:t>
            </a:r>
            <a:r>
              <a:rPr lang="en-GB" sz="1100" b="1" dirty="0"/>
              <a:t>(c)</a:t>
            </a:r>
            <a:r>
              <a:rPr lang="en-GB" sz="1100" dirty="0"/>
              <a:t> The dissolved samples can be fitted with a mixing line between the HH leachate end members. The best fit line uses the concentration and isotopic values measured in R3-HH and R1-HH (Table S-3). The numbers on the mixing line refer to the mass fraction of the sandstone end member in the mixture. Error bars are smaller than symbol size.</a:t>
            </a:r>
          </a:p>
        </p:txBody>
      </p:sp>
      <p:pic>
        <p:nvPicPr>
          <p:cNvPr id="3" name="Picture 2">
            <a:extLst>
              <a:ext uri="{FF2B5EF4-FFF2-40B4-BE49-F238E27FC236}">
                <a16:creationId xmlns:a16="http://schemas.microsoft.com/office/drawing/2014/main" id="{69C71EAA-7F54-4AC3-BAE7-72426A097E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7451" y="131870"/>
            <a:ext cx="2698240" cy="6341757"/>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532</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Calibri</vt:lpstr>
      <vt:lpstr>Calibri Light</vt:lpstr>
      <vt:lpstr>msgothic</vt:lpstr>
      <vt:lpstr>Symbol</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70</cp:revision>
  <dcterms:created xsi:type="dcterms:W3CDTF">2017-09-25T10:29:42Z</dcterms:created>
  <dcterms:modified xsi:type="dcterms:W3CDTF">2018-11-06T10:12:57Z</dcterms:modified>
</cp:coreProperties>
</file>