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144" y="58"/>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21/11/2018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2 </a:t>
                </a:r>
                <a:r>
                  <a:rPr lang="en-GB" sz="1200" kern="1200" dirty="0">
                    <a:solidFill>
                      <a:schemeClr val="tx1"/>
                    </a:solidFill>
                    <a:effectLst/>
                    <a:latin typeface="+mn-lt"/>
                    <a:ea typeface="+mn-ea"/>
                    <a:cs typeface="+mn-cs"/>
                  </a:rPr>
                  <a:t>Profile of microplastic abundances and compositions in water samples from Mariana Trench. Pie charts represent the microplastic compositions and numbers in the bracket are the microplastic abundances with units of pieces </a:t>
                </a:r>
                <a:r>
                  <a:rPr lang="en-GB" sz="1200" i="1" kern="1200" dirty="0">
                    <a:solidFill>
                      <a:schemeClr val="tx1"/>
                    </a:solidFill>
                    <a:effectLst/>
                    <a:latin typeface="+mn-lt"/>
                    <a:ea typeface="+mn-ea"/>
                    <a:cs typeface="+mn-cs"/>
                  </a:rPr>
                  <a:t>per</a:t>
                </a:r>
                <a:r>
                  <a:rPr lang="en-GB" sz="1200" kern="1200" dirty="0">
                    <a:solidFill>
                      <a:schemeClr val="tx1"/>
                    </a:solidFill>
                    <a:effectLst/>
                    <a:latin typeface="+mn-lt"/>
                    <a:ea typeface="+mn-ea"/>
                    <a:cs typeface="+mn-cs"/>
                  </a:rPr>
                  <a:t> litre. PVC-polyvinyl chloride, PA-polyamide, Ra-rayon, ABS-acrylonitrile butadiene styrene, PP-polypropylene, PE-polyethylene, PS-polystyrene, </a:t>
                </a:r>
                <a:r>
                  <a:rPr lang="en-GB" sz="1200" kern="1200" dirty="0" err="1">
                    <a:solidFill>
                      <a:schemeClr val="tx1"/>
                    </a:solidFill>
                    <a:effectLst/>
                    <a:latin typeface="+mn-lt"/>
                    <a:ea typeface="+mn-ea"/>
                    <a:cs typeface="+mn-cs"/>
                  </a:rPr>
                  <a:t>aPA</a:t>
                </a:r>
                <a:r>
                  <a:rPr lang="en-GB" sz="1200" kern="1200" dirty="0">
                    <a:solidFill>
                      <a:schemeClr val="tx1"/>
                    </a:solidFill>
                    <a:effectLst/>
                    <a:latin typeface="+mn-lt"/>
                    <a:ea typeface="+mn-ea"/>
                    <a:cs typeface="+mn-cs"/>
                  </a:rPr>
                  <a:t>-aromatic polyamide, PET-polyethylene terephthalate, Pe-polyester, PU-polyurethane. The X-axis corresponds to the crossline from point A (12 ºN, 142.5 ºE) to point B (9.8 ºN, 141.43 ºE) in Figure 1.</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581291" y="179388"/>
            <a:ext cx="3442735"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solidFill>
                  <a:schemeClr val="tx1"/>
                </a:solidFill>
                <a:latin typeface="Arial" panose="020B0604020202020204" pitchFamily="34" charset="0"/>
                <a:cs typeface="Arial" panose="020B0604020202020204" pitchFamily="34" charset="0"/>
              </a:rPr>
              <a:t>Peng </a:t>
            </a:r>
            <a:r>
              <a:rPr lang="de-AT" altLang="en-US" sz="1400" b="1" i="1" dirty="0">
                <a:solidFill>
                  <a:schemeClr val="tx1"/>
                </a:solidFill>
                <a:latin typeface="Arial" panose="020B0604020202020204" pitchFamily="34" charset="0"/>
                <a:cs typeface="Arial" panose="020B0604020202020204" pitchFamily="34" charset="0"/>
              </a:rPr>
              <a:t>et al</a:t>
            </a:r>
            <a:r>
              <a:rPr lang="de-AT"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Microplastics contaminate the deepest part of the world’s ocean</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Peng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8</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9</a:t>
            </a:r>
            <a:r>
              <a:rPr lang="tr-TR" altLang="en-US" sz="1200" b="1" dirty="0">
                <a:latin typeface="Arial" panose="020B0604020202020204" pitchFamily="34" charset="0"/>
              </a:rPr>
              <a:t>, </a:t>
            </a:r>
            <a:r>
              <a:rPr lang="fr-FR" altLang="en-US" sz="1200" b="1" dirty="0">
                <a:latin typeface="Arial" panose="020B0604020202020204" pitchFamily="34" charset="0"/>
              </a:rPr>
              <a:t>1-5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829</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2018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 4.0</a:t>
            </a:r>
          </a:p>
        </p:txBody>
      </p:sp>
      <p:sp>
        <p:nvSpPr>
          <p:cNvPr id="15" name="Rectangle 14">
            <a:extLst>
              <a:ext uri="{FF2B5EF4-FFF2-40B4-BE49-F238E27FC236}">
                <a16:creationId xmlns:a16="http://schemas.microsoft.com/office/drawing/2014/main" id="{05D4F318-9649-4DF1-9E5F-E27D37E6A5EB}"/>
              </a:ext>
            </a:extLst>
          </p:cNvPr>
          <p:cNvSpPr/>
          <p:nvPr/>
        </p:nvSpPr>
        <p:spPr>
          <a:xfrm>
            <a:off x="9080917" y="2097409"/>
            <a:ext cx="2676411" cy="2462213"/>
          </a:xfrm>
          <a:prstGeom prst="rect">
            <a:avLst/>
          </a:prstGeom>
        </p:spPr>
        <p:txBody>
          <a:bodyPr wrap="square">
            <a:spAutoFit/>
          </a:bodyPr>
          <a:lstStyle/>
          <a:p>
            <a:r>
              <a:rPr lang="en-GB" sz="1100" b="1" dirty="0"/>
              <a:t>Figure 2 </a:t>
            </a:r>
            <a:r>
              <a:rPr lang="en-GB" sz="1100" dirty="0"/>
              <a:t>Profile of microplastic abundances and compositions in water samples from Mariana Trench. Pie charts represent the microplastic compositions and numbers in the bracket are the microplastic abundances with units of pieces </a:t>
            </a:r>
            <a:r>
              <a:rPr lang="en-GB" sz="1100" i="1" dirty="0"/>
              <a:t>per</a:t>
            </a:r>
            <a:r>
              <a:rPr lang="en-GB" sz="1100" dirty="0"/>
              <a:t> litre. PVC-polyvinyl chloride, PA-polyamide, Ra-rayon, ABS-acrylonitrile butadiene styrene, PP-polypropylene, PE-polyethylene, PS-polystyrene, </a:t>
            </a:r>
            <a:r>
              <a:rPr lang="en-GB" sz="1100" dirty="0" err="1"/>
              <a:t>aPA</a:t>
            </a:r>
            <a:r>
              <a:rPr lang="en-GB" sz="1100" dirty="0"/>
              <a:t>-aromatic polyamide, PET-polyethylene terephthalate, Pe-polyester, PU-polyurethane. The X-axis corresponds to the crossline from point A (12 ºN, 142.5 ºE) to point B (9.8 ºN, 141.43 ºE) in Figure 1.</a:t>
            </a:r>
          </a:p>
        </p:txBody>
      </p:sp>
      <p:pic>
        <p:nvPicPr>
          <p:cNvPr id="8" name="Picture 7">
            <a:extLst>
              <a:ext uri="{FF2B5EF4-FFF2-40B4-BE49-F238E27FC236}">
                <a16:creationId xmlns:a16="http://schemas.microsoft.com/office/drawing/2014/main" id="{1A61A66E-E576-4922-BDF0-7F840A728D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925" y="1597518"/>
            <a:ext cx="8400898" cy="3937921"/>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247</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66</cp:revision>
  <dcterms:created xsi:type="dcterms:W3CDTF">2017-09-25T10:29:42Z</dcterms:created>
  <dcterms:modified xsi:type="dcterms:W3CDTF">2018-11-21T08:57:16Z</dcterms:modified>
</cp:coreProperties>
</file>