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88602" autoAdjust="0"/>
  </p:normalViewPr>
  <p:slideViewPr>
    <p:cSldViewPr snapToGrid="0">
      <p:cViewPr varScale="1">
        <p:scale>
          <a:sx n="76" d="100"/>
          <a:sy n="76" d="100"/>
        </p:scale>
        <p:origin x="144" y="58"/>
      </p:cViewPr>
      <p:guideLst/>
    </p:cSldViewPr>
  </p:slideViewPr>
  <p:notesTextViewPr>
    <p:cViewPr>
      <p:scale>
        <a:sx n="1" d="1"/>
        <a:sy n="1" d="1"/>
      </p:scale>
      <p:origin x="0" y="-24"/>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9E9F15-E124-4A59-ADCB-FB1B9F434588}" type="datetimeFigureOut">
              <a:rPr lang="en-GB" smtClean="0"/>
              <a:t>21/11/2018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D5EF4E-C39C-4320-9BC4-7602AEACBD62}" type="slidenum">
              <a:rPr lang="en-GB" smtClean="0"/>
              <a:t>‹#›</a:t>
            </a:fld>
            <a:endParaRPr lang="en-GB"/>
          </a:p>
        </p:txBody>
      </p:sp>
    </p:spTree>
    <p:extLst>
      <p:ext uri="{BB962C8B-B14F-4D97-AF65-F5344CB8AC3E}">
        <p14:creationId xmlns:p14="http://schemas.microsoft.com/office/powerpoint/2010/main" val="611226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Figure 3</a:t>
                </a:r>
                <a:r>
                  <a:rPr lang="en-GB" sz="1200" kern="1200" dirty="0">
                    <a:solidFill>
                      <a:schemeClr val="tx1"/>
                    </a:solidFill>
                    <a:effectLst/>
                    <a:latin typeface="+mn-lt"/>
                    <a:ea typeface="+mn-ea"/>
                    <a:cs typeface="+mn-cs"/>
                  </a:rPr>
                  <a:t> Profile of microplastic abundances and compositions in sediment samples from Mariana Trench.  Pie charts represent the microplastic compositions and numbers in the bracket are the microplastic abundances with units of pieces </a:t>
                </a:r>
                <a:r>
                  <a:rPr lang="en-GB" sz="1200" i="1" kern="1200" dirty="0">
                    <a:solidFill>
                      <a:schemeClr val="tx1"/>
                    </a:solidFill>
                    <a:effectLst/>
                    <a:latin typeface="+mn-lt"/>
                    <a:ea typeface="+mn-ea"/>
                    <a:cs typeface="+mn-cs"/>
                  </a:rPr>
                  <a:t>per</a:t>
                </a:r>
                <a:r>
                  <a:rPr lang="en-GB" sz="1200" kern="1200" dirty="0">
                    <a:solidFill>
                      <a:schemeClr val="tx1"/>
                    </a:solidFill>
                    <a:effectLst/>
                    <a:latin typeface="+mn-lt"/>
                    <a:ea typeface="+mn-ea"/>
                    <a:cs typeface="+mn-cs"/>
                  </a:rPr>
                  <a:t> litre. PVC-polyvinyl chloride, PA-polyamide, Ra-rayon, ABS-acrylonitrile butadiene styrene, PP-polypropylene, PE-polyethylene, PS-polystyrene, </a:t>
                </a:r>
                <a:r>
                  <a:rPr lang="en-GB" sz="1200" kern="1200" dirty="0" err="1">
                    <a:solidFill>
                      <a:schemeClr val="tx1"/>
                    </a:solidFill>
                    <a:effectLst/>
                    <a:latin typeface="+mn-lt"/>
                    <a:ea typeface="+mn-ea"/>
                    <a:cs typeface="+mn-cs"/>
                  </a:rPr>
                  <a:t>aPA</a:t>
                </a:r>
                <a:r>
                  <a:rPr lang="en-GB" sz="1200" kern="1200" dirty="0">
                    <a:solidFill>
                      <a:schemeClr val="tx1"/>
                    </a:solidFill>
                    <a:effectLst/>
                    <a:latin typeface="+mn-lt"/>
                    <a:ea typeface="+mn-ea"/>
                    <a:cs typeface="+mn-cs"/>
                  </a:rPr>
                  <a:t>-aromatic polyamide, PET-polyethylene terephthalate, Pe-polyester, PU-polyurethane. The X-axis corresponds to the crossline from point C (12 ºN, 141.9 ºE) to point D (10.5 ºN, 141.3 ºE) in Figure 1.</a:t>
                </a:r>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Figure 1 (a)</a:t>
                </a:r>
                <a:r>
                  <a:rPr lang="en-US" sz="1200" kern="1200" dirty="0">
                    <a:solidFill>
                      <a:schemeClr val="tx1"/>
                    </a:solidFill>
                    <a:effectLst/>
                    <a:latin typeface="+mn-lt"/>
                    <a:ea typeface="+mn-ea"/>
                    <a:cs typeface="+mn-cs"/>
                  </a:rPr>
                  <a:t> Structure factors, </a:t>
                </a:r>
                <a:r>
                  <a:rPr lang="en-GB" sz="1200" i="1" kern="1200" dirty="0">
                    <a:solidFill>
                      <a:schemeClr val="tx1"/>
                    </a:solidFill>
                    <a:effectLst/>
                    <a:latin typeface="+mn-lt"/>
                    <a:ea typeface="+mn-ea"/>
                    <a:cs typeface="+mn-cs"/>
                  </a:rPr>
                  <a:t>S(q)</a:t>
                </a:r>
                <a:r>
                  <a:rPr lang="nl-NL" sz="1200" kern="1200" dirty="0">
                    <a:solidFill>
                      <a:schemeClr val="tx1"/>
                    </a:solidFill>
                    <a:effectLst/>
                    <a:latin typeface="+mn-lt"/>
                    <a:ea typeface="+mn-ea"/>
                    <a:cs typeface="+mn-cs"/>
                  </a:rPr>
                  <a:t>, of </a:t>
                </a:r>
                <a:r>
                  <a:rPr lang="nl-NL" sz="1200" kern="1200" dirty="0" err="1">
                    <a:solidFill>
                      <a:schemeClr val="tx1"/>
                    </a:solidFill>
                    <a:effectLst/>
                    <a:latin typeface="+mn-lt"/>
                    <a:ea typeface="+mn-ea"/>
                    <a:cs typeface="+mn-cs"/>
                  </a:rPr>
                  <a:t>molten</a:t>
                </a:r>
                <a:r>
                  <a:rPr lang="nl-NL" sz="1200" kern="1200" dirty="0">
                    <a:solidFill>
                      <a:schemeClr val="tx1"/>
                    </a:solidFill>
                    <a:effectLst/>
                    <a:latin typeface="+mn-lt"/>
                    <a:ea typeface="+mn-ea"/>
                    <a:cs typeface="+mn-cs"/>
                  </a:rPr>
                  <a:t> </a:t>
                </a:r>
                <a:r>
                  <a:rPr lang="nl-NL" sz="1200" kern="1200" dirty="0" err="1">
                    <a:solidFill>
                      <a:schemeClr val="tx1"/>
                    </a:solidFill>
                    <a:effectLst/>
                    <a:latin typeface="+mn-lt"/>
                    <a:ea typeface="+mn-ea"/>
                    <a:cs typeface="+mn-cs"/>
                  </a:rPr>
                  <a:t>CaCO</a:t>
                </a:r>
                <a:r>
                  <a:rPr lang="en-GB" sz="1200" kern="1200" baseline="-25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curves are stacked to see better the evolution with increased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a:t>
                </a:r>
                <a:r>
                  <a:rPr lang="en-US" sz="1200" i="1" kern="1200" dirty="0">
                    <a:solidFill>
                      <a:schemeClr val="tx1"/>
                    </a:solidFill>
                    <a:effectLst/>
                    <a:latin typeface="+mn-lt"/>
                    <a:ea typeface="+mn-ea"/>
                    <a:cs typeface="+mn-cs"/>
                  </a:rPr>
                  <a:t>T</a:t>
                </a:r>
                <a:r>
                  <a:rPr lang="en-US" sz="1200" kern="1200" dirty="0">
                    <a:solidFill>
                      <a:schemeClr val="tx1"/>
                    </a:solidFill>
                    <a:effectLst/>
                    <a:latin typeface="+mn-lt"/>
                    <a:ea typeface="+mn-ea"/>
                    <a:cs typeface="+mn-cs"/>
                  </a:rPr>
                  <a:t> conditions (given on the right panel); the main change affecting </a:t>
                </a:r>
                <a:r>
                  <a:rPr lang="en-GB" sz="1200" i="1" kern="1200" dirty="0">
                    <a:solidFill>
                      <a:schemeClr val="tx1"/>
                    </a:solidFill>
                    <a:effectLst/>
                    <a:latin typeface="+mn-lt"/>
                    <a:ea typeface="+mn-ea"/>
                    <a:cs typeface="+mn-cs"/>
                  </a:rPr>
                  <a:t>S(q)</a:t>
                </a:r>
                <a:r>
                  <a:rPr lang="en-US" sz="1200" kern="1200" dirty="0">
                    <a:solidFill>
                      <a:schemeClr val="tx1"/>
                    </a:solidFill>
                    <a:effectLst/>
                    <a:latin typeface="+mn-lt"/>
                    <a:ea typeface="+mn-ea"/>
                    <a:cs typeface="+mn-cs"/>
                  </a:rPr>
                  <a:t> (Fig. 1a) is the shift of the first sharp diffraction peak (FSDP) towards higher reciprocal distances, up to 2.28 </a:t>
                </a:r>
                <a:r>
                  <a:rPr lang="da-DK" sz="1200" kern="1200" dirty="0">
                    <a:solidFill>
                      <a:schemeClr val="tx1"/>
                    </a:solidFill>
                    <a:effectLst/>
                    <a:latin typeface="+mn-lt"/>
                    <a:ea typeface="+mn-ea"/>
                    <a:cs typeface="+mn-cs"/>
                  </a:rPr>
                  <a:t>Å</a:t>
                </a:r>
                <a:r>
                  <a:rPr lang="fr-FR" sz="1200" kern="1200" baseline="30000" dirty="0">
                    <a:solidFill>
                      <a:schemeClr val="tx1"/>
                    </a:solidFill>
                    <a:effectLst/>
                    <a:latin typeface="+mn-lt"/>
                    <a:ea typeface="+mn-ea"/>
                    <a:cs typeface="+mn-cs"/>
                  </a:rPr>
                  <a:t>-</a:t>
                </a:r>
                <a:r>
                  <a:rPr lang="en-GB" sz="1200" kern="1200" baseline="30000" dirty="0">
                    <a:solidFill>
                      <a:schemeClr val="tx1"/>
                    </a:solidFill>
                    <a:effectLst/>
                    <a:latin typeface="+mn-lt"/>
                    <a:ea typeface="+mn-ea"/>
                    <a:cs typeface="+mn-cs"/>
                  </a:rPr>
                  <a:t>1</a:t>
                </a:r>
                <a:r>
                  <a:rPr lang="en-US" sz="1200" kern="1200" dirty="0">
                    <a:solidFill>
                      <a:schemeClr val="tx1"/>
                    </a:solidFill>
                    <a:effectLst/>
                    <a:latin typeface="+mn-lt"/>
                    <a:ea typeface="+mn-ea"/>
                    <a:cs typeface="+mn-cs"/>
                  </a:rPr>
                  <a:t> at 8.7 </a:t>
                </a:r>
                <a:r>
                  <a:rPr lang="en-US" sz="1200" kern="1200" dirty="0" err="1">
                    <a:solidFill>
                      <a:schemeClr val="tx1"/>
                    </a:solidFill>
                    <a:effectLst/>
                    <a:latin typeface="+mn-lt"/>
                    <a:ea typeface="+mn-ea"/>
                    <a:cs typeface="+mn-cs"/>
                  </a:rPr>
                  <a:t>GPa</a:t>
                </a:r>
                <a:r>
                  <a:rPr lang="en-US" sz="1200" kern="1200" dirty="0">
                    <a:solidFill>
                      <a:schemeClr val="tx1"/>
                    </a:solidFill>
                    <a:effectLst/>
                    <a:latin typeface="+mn-lt"/>
                    <a:ea typeface="+mn-ea"/>
                    <a:cs typeface="+mn-cs"/>
                  </a:rPr>
                  <a:t> which corresponds in the real space to a characteristic mid-range order distance, </a:t>
                </a:r>
                <a:r>
                  <a:rPr lang="en-GB" sz="1200" i="0" kern="1200">
                    <a:solidFill>
                      <a:schemeClr val="tx1"/>
                    </a:solidFill>
                    <a:effectLst/>
                    <a:latin typeface="+mn-lt"/>
                    <a:ea typeface="+mn-ea"/>
                    <a:cs typeface="+mn-cs"/>
                  </a:rPr>
                  <a:t>2𝜋/𝑞_𝐹𝑆𝐷𝑃</a:t>
                </a:r>
                <a:r>
                  <a:rPr lang="en-GB"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of 2.76 </a:t>
                </a:r>
                <a:r>
                  <a:rPr lang="da-DK" sz="1200" kern="1200" dirty="0">
                    <a:solidFill>
                      <a:schemeClr val="tx1"/>
                    </a:solidFill>
                    <a:effectLst/>
                    <a:latin typeface="+mn-lt"/>
                    <a:ea typeface="+mn-ea"/>
                    <a:cs typeface="+mn-cs"/>
                  </a:rPr>
                  <a:t>Å</a:t>
                </a:r>
                <a:r>
                  <a:rPr lang="en-GB" sz="1200" kern="1200" dirty="0">
                    <a:solidFill>
                      <a:schemeClr val="tx1"/>
                    </a:solidFill>
                    <a:effectLst/>
                    <a:latin typeface="+mn-lt"/>
                    <a:ea typeface="+mn-ea"/>
                    <a:cs typeface="+mn-cs"/>
                  </a:rPr>
                  <a:t>. </a:t>
                </a:r>
                <a:r>
                  <a:rPr lang="en-GB" sz="1200" b="1" kern="1200" dirty="0">
                    <a:solidFill>
                      <a:schemeClr val="tx1"/>
                    </a:solidFill>
                    <a:effectLst/>
                    <a:latin typeface="+mn-lt"/>
                    <a:ea typeface="+mn-ea"/>
                    <a:cs typeface="+mn-cs"/>
                  </a:rPr>
                  <a:t>(b)</a:t>
                </a:r>
                <a:r>
                  <a:rPr lang="en-US" sz="1200" kern="1200" dirty="0">
                    <a:solidFill>
                      <a:schemeClr val="tx1"/>
                    </a:solidFill>
                    <a:effectLst/>
                    <a:latin typeface="+mn-lt"/>
                    <a:ea typeface="+mn-ea"/>
                    <a:cs typeface="+mn-cs"/>
                  </a:rPr>
                  <a:t> Corresponding radial distribution functions (plain curves), </a:t>
                </a:r>
                <a:r>
                  <a:rPr lang="en-GB" sz="1200" i="1" kern="1200" dirty="0">
                    <a:solidFill>
                      <a:schemeClr val="tx1"/>
                    </a:solidFill>
                    <a:effectLst/>
                    <a:latin typeface="+mn-lt"/>
                    <a:ea typeface="+mn-ea"/>
                    <a:cs typeface="+mn-cs"/>
                  </a:rPr>
                  <a:t>g(r)</a:t>
                </a:r>
                <a:r>
                  <a:rPr lang="en-GB"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compared to MD simulations (dashed curve; </a:t>
                </a:r>
                <a:r>
                  <a:rPr lang="en-US" sz="1200" kern="1200" dirty="0" err="1">
                    <a:solidFill>
                      <a:schemeClr val="tx1"/>
                    </a:solidFill>
                    <a:effectLst/>
                    <a:latin typeface="+mn-lt"/>
                    <a:ea typeface="+mn-ea"/>
                    <a:cs typeface="+mn-cs"/>
                  </a:rPr>
                  <a:t>Vuilleumier</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et al</a:t>
                </a:r>
                <a:r>
                  <a:rPr lang="en-US" sz="1200" kern="1200" dirty="0">
                    <a:solidFill>
                      <a:schemeClr val="tx1"/>
                    </a:solidFill>
                    <a:effectLst/>
                    <a:latin typeface="+mn-lt"/>
                    <a:ea typeface="+mn-ea"/>
                    <a:cs typeface="+mn-cs"/>
                  </a:rPr>
                  <a:t>., 2014).</a:t>
                </a:r>
                <a:endParaRPr lang="en-GB" sz="1200" kern="1200" dirty="0">
                  <a:solidFill>
                    <a:schemeClr val="tx1"/>
                  </a:solidFill>
                  <a:effectLst/>
                  <a:latin typeface="+mn-lt"/>
                  <a:ea typeface="+mn-ea"/>
                  <a:cs typeface="+mn-cs"/>
                </a:endParaRPr>
              </a:p>
            </p:txBody>
          </p:sp>
        </mc:Fallback>
      </mc:AlternateContent>
      <p:sp>
        <p:nvSpPr>
          <p:cNvPr id="4" name="Slide Number Placeholder 3"/>
          <p:cNvSpPr>
            <a:spLocks noGrp="1"/>
          </p:cNvSpPr>
          <p:nvPr>
            <p:ph type="sldNum" sz="quarter" idx="10"/>
          </p:nvPr>
        </p:nvSpPr>
        <p:spPr/>
        <p:txBody>
          <a:bodyPr/>
          <a:lstStyle/>
          <a:p>
            <a:fld id="{A5D5EF4E-C39C-4320-9BC4-7602AEACBD62}" type="slidenum">
              <a:rPr lang="en-GB" smtClean="0"/>
              <a:t>1</a:t>
            </a:fld>
            <a:endParaRPr lang="en-GB"/>
          </a:p>
        </p:txBody>
      </p:sp>
    </p:spTree>
    <p:extLst>
      <p:ext uri="{BB962C8B-B14F-4D97-AF65-F5344CB8AC3E}">
        <p14:creationId xmlns:p14="http://schemas.microsoft.com/office/powerpoint/2010/main" val="2865818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1B77A-AD9E-42CE-90FE-2A2B85BA6A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07BDCB0-2F98-4689-B4DC-EBA31EED95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2B18CC1-746B-4575-80C5-9180D943F9B0}"/>
              </a:ext>
            </a:extLst>
          </p:cNvPr>
          <p:cNvSpPr>
            <a:spLocks noGrp="1"/>
          </p:cNvSpPr>
          <p:nvPr>
            <p:ph type="dt" sz="half" idx="10"/>
          </p:nvPr>
        </p:nvSpPr>
        <p:spPr/>
        <p:txBody>
          <a:bodyPr/>
          <a:lstStyle/>
          <a:p>
            <a:fld id="{8C1B2804-2022-499F-AEBC-0A6FF3388BE2}" type="datetimeFigureOut">
              <a:rPr lang="en-GB" smtClean="0"/>
              <a:t>21/11/2018</a:t>
            </a:fld>
            <a:endParaRPr lang="en-GB"/>
          </a:p>
        </p:txBody>
      </p:sp>
      <p:sp>
        <p:nvSpPr>
          <p:cNvPr id="5" name="Footer Placeholder 4">
            <a:extLst>
              <a:ext uri="{FF2B5EF4-FFF2-40B4-BE49-F238E27FC236}">
                <a16:creationId xmlns:a16="http://schemas.microsoft.com/office/drawing/2014/main" id="{EF625D76-471C-46CA-85B1-9542E01AA8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E3BD73-5656-4ABB-9EC0-E921F08CF387}"/>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006947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3B4C8-EF40-4129-B925-4B9888E2796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822B0D2-5CC9-448C-9BD4-5A2D7A8B33B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2065027-A13C-44B4-9C3B-CAF026DAFDC1}"/>
              </a:ext>
            </a:extLst>
          </p:cNvPr>
          <p:cNvSpPr>
            <a:spLocks noGrp="1"/>
          </p:cNvSpPr>
          <p:nvPr>
            <p:ph type="dt" sz="half" idx="10"/>
          </p:nvPr>
        </p:nvSpPr>
        <p:spPr/>
        <p:txBody>
          <a:bodyPr/>
          <a:lstStyle/>
          <a:p>
            <a:fld id="{8C1B2804-2022-499F-AEBC-0A6FF3388BE2}" type="datetimeFigureOut">
              <a:rPr lang="en-GB" smtClean="0"/>
              <a:t>21/11/2018</a:t>
            </a:fld>
            <a:endParaRPr lang="en-GB"/>
          </a:p>
        </p:txBody>
      </p:sp>
      <p:sp>
        <p:nvSpPr>
          <p:cNvPr id="5" name="Footer Placeholder 4">
            <a:extLst>
              <a:ext uri="{FF2B5EF4-FFF2-40B4-BE49-F238E27FC236}">
                <a16:creationId xmlns:a16="http://schemas.microsoft.com/office/drawing/2014/main" id="{0E1EE38C-12E3-410D-A654-8911778901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49C061-4FD5-4723-87C0-82A1607760F9}"/>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768581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42312C-0787-421F-B6C4-28205E7AC15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4ECF14-3AFA-47E6-93C1-FD81DDB73FE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F80EAF-EE41-4061-B44A-35C321DF1694}"/>
              </a:ext>
            </a:extLst>
          </p:cNvPr>
          <p:cNvSpPr>
            <a:spLocks noGrp="1"/>
          </p:cNvSpPr>
          <p:nvPr>
            <p:ph type="dt" sz="half" idx="10"/>
          </p:nvPr>
        </p:nvSpPr>
        <p:spPr/>
        <p:txBody>
          <a:bodyPr/>
          <a:lstStyle/>
          <a:p>
            <a:fld id="{8C1B2804-2022-499F-AEBC-0A6FF3388BE2}" type="datetimeFigureOut">
              <a:rPr lang="en-GB" smtClean="0"/>
              <a:t>21/11/2018</a:t>
            </a:fld>
            <a:endParaRPr lang="en-GB"/>
          </a:p>
        </p:txBody>
      </p:sp>
      <p:sp>
        <p:nvSpPr>
          <p:cNvPr id="5" name="Footer Placeholder 4">
            <a:extLst>
              <a:ext uri="{FF2B5EF4-FFF2-40B4-BE49-F238E27FC236}">
                <a16:creationId xmlns:a16="http://schemas.microsoft.com/office/drawing/2014/main" id="{83E7AC7D-01FB-43A7-A07D-D6023C3A34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1BA76D-FCB1-4559-B3F0-A878D1BD5240}"/>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432005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12D16-66A3-4566-9E68-B544E2F105A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0D30713-681D-4D4B-86C3-CD3CC2C9B01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92439B-D52C-4963-8A9E-E49B072760AB}"/>
              </a:ext>
            </a:extLst>
          </p:cNvPr>
          <p:cNvSpPr>
            <a:spLocks noGrp="1"/>
          </p:cNvSpPr>
          <p:nvPr>
            <p:ph type="dt" sz="half" idx="10"/>
          </p:nvPr>
        </p:nvSpPr>
        <p:spPr/>
        <p:txBody>
          <a:bodyPr/>
          <a:lstStyle/>
          <a:p>
            <a:fld id="{8C1B2804-2022-499F-AEBC-0A6FF3388BE2}" type="datetimeFigureOut">
              <a:rPr lang="en-GB" smtClean="0"/>
              <a:t>21/11/2018</a:t>
            </a:fld>
            <a:endParaRPr lang="en-GB"/>
          </a:p>
        </p:txBody>
      </p:sp>
      <p:sp>
        <p:nvSpPr>
          <p:cNvPr id="5" name="Footer Placeholder 4">
            <a:extLst>
              <a:ext uri="{FF2B5EF4-FFF2-40B4-BE49-F238E27FC236}">
                <a16:creationId xmlns:a16="http://schemas.microsoft.com/office/drawing/2014/main" id="{3D10BB58-8C09-4EAB-BDE2-C4BE4D362C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526362-35E5-438E-AE2E-345E8D37223D}"/>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3938111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7ADCD-2C59-499A-8BB6-1B7EEAD5BD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9745C4F-5F3F-4202-9011-7A0120E447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E381016-7CA1-4BD6-9CFA-A9F658D7B464}"/>
              </a:ext>
            </a:extLst>
          </p:cNvPr>
          <p:cNvSpPr>
            <a:spLocks noGrp="1"/>
          </p:cNvSpPr>
          <p:nvPr>
            <p:ph type="dt" sz="half" idx="10"/>
          </p:nvPr>
        </p:nvSpPr>
        <p:spPr/>
        <p:txBody>
          <a:bodyPr/>
          <a:lstStyle/>
          <a:p>
            <a:fld id="{8C1B2804-2022-499F-AEBC-0A6FF3388BE2}" type="datetimeFigureOut">
              <a:rPr lang="en-GB" smtClean="0"/>
              <a:t>21/11/2018</a:t>
            </a:fld>
            <a:endParaRPr lang="en-GB"/>
          </a:p>
        </p:txBody>
      </p:sp>
      <p:sp>
        <p:nvSpPr>
          <p:cNvPr id="5" name="Footer Placeholder 4">
            <a:extLst>
              <a:ext uri="{FF2B5EF4-FFF2-40B4-BE49-F238E27FC236}">
                <a16:creationId xmlns:a16="http://schemas.microsoft.com/office/drawing/2014/main" id="{A7F5D68C-83EE-4C22-8119-880A314D7A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921CC1-DCB7-4B45-A3EB-14F55F33851B}"/>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89241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BFB2F-3441-4C29-82F2-C00B6967491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C942F89-D38D-4DF3-9842-7CCE48938A0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F694011-0760-48E9-B43B-DD3FFC8CFB4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3D1C331-6084-4441-85DB-7E7BDFF86069}"/>
              </a:ext>
            </a:extLst>
          </p:cNvPr>
          <p:cNvSpPr>
            <a:spLocks noGrp="1"/>
          </p:cNvSpPr>
          <p:nvPr>
            <p:ph type="dt" sz="half" idx="10"/>
          </p:nvPr>
        </p:nvSpPr>
        <p:spPr/>
        <p:txBody>
          <a:bodyPr/>
          <a:lstStyle/>
          <a:p>
            <a:fld id="{8C1B2804-2022-499F-AEBC-0A6FF3388BE2}" type="datetimeFigureOut">
              <a:rPr lang="en-GB" smtClean="0"/>
              <a:t>21/11/2018</a:t>
            </a:fld>
            <a:endParaRPr lang="en-GB"/>
          </a:p>
        </p:txBody>
      </p:sp>
      <p:sp>
        <p:nvSpPr>
          <p:cNvPr id="6" name="Footer Placeholder 5">
            <a:extLst>
              <a:ext uri="{FF2B5EF4-FFF2-40B4-BE49-F238E27FC236}">
                <a16:creationId xmlns:a16="http://schemas.microsoft.com/office/drawing/2014/main" id="{18649EB1-EDBE-4C05-B153-AFA8C5EA010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EE3A5BF-8E1D-441A-AD59-5E8C7D2D2033}"/>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3134132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FF436-B1AB-4884-9E80-4F95E5105B1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88E4BCD-85C2-4CEA-8526-EB8082DD78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643E3DD-0812-4D7D-97D0-56CCC315CCF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51EB60D-88C3-4999-889F-4D75C03358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AAC0CEC-2BBA-4B8C-9C49-1C6B61148DD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980D2AE-E9FC-4363-9ACD-BEF5701C10B0}"/>
              </a:ext>
            </a:extLst>
          </p:cNvPr>
          <p:cNvSpPr>
            <a:spLocks noGrp="1"/>
          </p:cNvSpPr>
          <p:nvPr>
            <p:ph type="dt" sz="half" idx="10"/>
          </p:nvPr>
        </p:nvSpPr>
        <p:spPr/>
        <p:txBody>
          <a:bodyPr/>
          <a:lstStyle/>
          <a:p>
            <a:fld id="{8C1B2804-2022-499F-AEBC-0A6FF3388BE2}" type="datetimeFigureOut">
              <a:rPr lang="en-GB" smtClean="0"/>
              <a:t>21/11/2018</a:t>
            </a:fld>
            <a:endParaRPr lang="en-GB"/>
          </a:p>
        </p:txBody>
      </p:sp>
      <p:sp>
        <p:nvSpPr>
          <p:cNvPr id="8" name="Footer Placeholder 7">
            <a:extLst>
              <a:ext uri="{FF2B5EF4-FFF2-40B4-BE49-F238E27FC236}">
                <a16:creationId xmlns:a16="http://schemas.microsoft.com/office/drawing/2014/main" id="{07B08252-27D7-4369-8248-FA04CFEC3BE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2D69BAD-A5F1-49F0-88A6-E94477A56C8E}"/>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600379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5CED3-97DC-4798-B74C-DB047D87FD1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0BFFF59-ACA7-44E4-91F7-D110A228592D}"/>
              </a:ext>
            </a:extLst>
          </p:cNvPr>
          <p:cNvSpPr>
            <a:spLocks noGrp="1"/>
          </p:cNvSpPr>
          <p:nvPr>
            <p:ph type="dt" sz="half" idx="10"/>
          </p:nvPr>
        </p:nvSpPr>
        <p:spPr/>
        <p:txBody>
          <a:bodyPr/>
          <a:lstStyle/>
          <a:p>
            <a:fld id="{8C1B2804-2022-499F-AEBC-0A6FF3388BE2}" type="datetimeFigureOut">
              <a:rPr lang="en-GB" smtClean="0"/>
              <a:t>21/11/2018</a:t>
            </a:fld>
            <a:endParaRPr lang="en-GB"/>
          </a:p>
        </p:txBody>
      </p:sp>
      <p:sp>
        <p:nvSpPr>
          <p:cNvPr id="4" name="Footer Placeholder 3">
            <a:extLst>
              <a:ext uri="{FF2B5EF4-FFF2-40B4-BE49-F238E27FC236}">
                <a16:creationId xmlns:a16="http://schemas.microsoft.com/office/drawing/2014/main" id="{CBD7E3B0-6D81-4F00-82BA-59EA1DEC662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0AC9C2B-BAF8-4096-885A-F089972AFEA0}"/>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260647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D48B7B-DDEA-4733-A757-1F88959A72BE}"/>
              </a:ext>
            </a:extLst>
          </p:cNvPr>
          <p:cNvSpPr>
            <a:spLocks noGrp="1"/>
          </p:cNvSpPr>
          <p:nvPr>
            <p:ph type="dt" sz="half" idx="10"/>
          </p:nvPr>
        </p:nvSpPr>
        <p:spPr/>
        <p:txBody>
          <a:bodyPr/>
          <a:lstStyle/>
          <a:p>
            <a:fld id="{8C1B2804-2022-499F-AEBC-0A6FF3388BE2}" type="datetimeFigureOut">
              <a:rPr lang="en-GB" smtClean="0"/>
              <a:t>21/11/2018</a:t>
            </a:fld>
            <a:endParaRPr lang="en-GB"/>
          </a:p>
        </p:txBody>
      </p:sp>
      <p:sp>
        <p:nvSpPr>
          <p:cNvPr id="3" name="Footer Placeholder 2">
            <a:extLst>
              <a:ext uri="{FF2B5EF4-FFF2-40B4-BE49-F238E27FC236}">
                <a16:creationId xmlns:a16="http://schemas.microsoft.com/office/drawing/2014/main" id="{F98EF47A-014A-438F-8C89-B8EB5CE2A77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24803F8-B3CF-4ECF-9388-1E8DA1FF5FDE}"/>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840211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24E43-C6B2-40C4-8FFA-C52F89F295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7057852-972A-4D31-AEBD-8F78579B81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50E9D65-5526-4271-B6CA-35AB50F075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C85EA18-2D15-40F3-A2C6-D56011A18616}"/>
              </a:ext>
            </a:extLst>
          </p:cNvPr>
          <p:cNvSpPr>
            <a:spLocks noGrp="1"/>
          </p:cNvSpPr>
          <p:nvPr>
            <p:ph type="dt" sz="half" idx="10"/>
          </p:nvPr>
        </p:nvSpPr>
        <p:spPr/>
        <p:txBody>
          <a:bodyPr/>
          <a:lstStyle/>
          <a:p>
            <a:fld id="{8C1B2804-2022-499F-AEBC-0A6FF3388BE2}" type="datetimeFigureOut">
              <a:rPr lang="en-GB" smtClean="0"/>
              <a:t>21/11/2018</a:t>
            </a:fld>
            <a:endParaRPr lang="en-GB"/>
          </a:p>
        </p:txBody>
      </p:sp>
      <p:sp>
        <p:nvSpPr>
          <p:cNvPr id="6" name="Footer Placeholder 5">
            <a:extLst>
              <a:ext uri="{FF2B5EF4-FFF2-40B4-BE49-F238E27FC236}">
                <a16:creationId xmlns:a16="http://schemas.microsoft.com/office/drawing/2014/main" id="{B1B7921E-6790-414D-BF40-B0EBDDBCE60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6D9BEBD-4601-4E89-961A-F57B88523A9B}"/>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4168497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8FBA1-18D8-4EFD-B4F7-1CDF5114EF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7B28A52-A027-4CA4-9D5C-D1F5A7EB04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12B8EE3-F341-4337-9869-E7CE762092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214204A-B11A-4FA3-B09C-AC7E325BE69E}"/>
              </a:ext>
            </a:extLst>
          </p:cNvPr>
          <p:cNvSpPr>
            <a:spLocks noGrp="1"/>
          </p:cNvSpPr>
          <p:nvPr>
            <p:ph type="dt" sz="half" idx="10"/>
          </p:nvPr>
        </p:nvSpPr>
        <p:spPr/>
        <p:txBody>
          <a:bodyPr/>
          <a:lstStyle/>
          <a:p>
            <a:fld id="{8C1B2804-2022-499F-AEBC-0A6FF3388BE2}" type="datetimeFigureOut">
              <a:rPr lang="en-GB" smtClean="0"/>
              <a:t>21/11/2018</a:t>
            </a:fld>
            <a:endParaRPr lang="en-GB"/>
          </a:p>
        </p:txBody>
      </p:sp>
      <p:sp>
        <p:nvSpPr>
          <p:cNvPr id="6" name="Footer Placeholder 5">
            <a:extLst>
              <a:ext uri="{FF2B5EF4-FFF2-40B4-BE49-F238E27FC236}">
                <a16:creationId xmlns:a16="http://schemas.microsoft.com/office/drawing/2014/main" id="{DD1D2141-4D98-4594-A074-B96040C2CD4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111AAAB-D8AC-4254-8E04-D31385E213CB}"/>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846297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E878FC-9573-4705-AAD7-77EEC76A28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086D3BC-331D-4BAE-8423-9769C843B1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10CBDD-5E47-415A-8076-50612360A9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B2804-2022-499F-AEBC-0A6FF3388BE2}" type="datetimeFigureOut">
              <a:rPr lang="en-GB" smtClean="0"/>
              <a:t>21/11/2018</a:t>
            </a:fld>
            <a:endParaRPr lang="en-GB"/>
          </a:p>
        </p:txBody>
      </p:sp>
      <p:sp>
        <p:nvSpPr>
          <p:cNvPr id="5" name="Footer Placeholder 4">
            <a:extLst>
              <a:ext uri="{FF2B5EF4-FFF2-40B4-BE49-F238E27FC236}">
                <a16:creationId xmlns:a16="http://schemas.microsoft.com/office/drawing/2014/main" id="{025D00AC-39A3-45E8-8AA0-F551116C96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4414DD2-6015-48ED-848E-AE15FA2D34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FF9AE1-45E4-4598-9D4D-71B7CF00AD8A}" type="slidenum">
              <a:rPr lang="en-GB" smtClean="0"/>
              <a:t>‹#›</a:t>
            </a:fld>
            <a:endParaRPr lang="en-GB"/>
          </a:p>
        </p:txBody>
      </p:sp>
    </p:spTree>
    <p:extLst>
      <p:ext uri="{BB962C8B-B14F-4D97-AF65-F5344CB8AC3E}">
        <p14:creationId xmlns:p14="http://schemas.microsoft.com/office/powerpoint/2010/main" val="60617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8" descr="GeoPerspLetters_logo_250.png">
            <a:extLst>
              <a:ext uri="{FF2B5EF4-FFF2-40B4-BE49-F238E27FC236}">
                <a16:creationId xmlns:a16="http://schemas.microsoft.com/office/drawing/2014/main" id="{43CDA8D4-EBD6-4957-A7BC-D25F0059240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5900" y="179388"/>
            <a:ext cx="2022475" cy="83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ZoneTexte 3">
            <a:extLst>
              <a:ext uri="{FF2B5EF4-FFF2-40B4-BE49-F238E27FC236}">
                <a16:creationId xmlns:a16="http://schemas.microsoft.com/office/drawing/2014/main" id="{6EAD7618-3F46-4AC7-9DF4-2F101F44696A}"/>
              </a:ext>
            </a:extLst>
          </p:cNvPr>
          <p:cNvSpPr txBox="1">
            <a:spLocks noChangeArrowheads="1"/>
          </p:cNvSpPr>
          <p:nvPr/>
        </p:nvSpPr>
        <p:spPr bwMode="auto">
          <a:xfrm>
            <a:off x="8581291" y="179388"/>
            <a:ext cx="3442735" cy="693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3000"/>
              </a:lnSpc>
              <a:spcAft>
                <a:spcPts val="888"/>
              </a:spcAft>
              <a:buClr>
                <a:srgbClr val="000000"/>
              </a:buClr>
              <a:buSzPct val="100000"/>
              <a:buFont typeface="Arial" panose="020B0604020202020204" pitchFamily="34" charset="0"/>
              <a:buChar char="•"/>
              <a:defRPr sz="2000">
                <a:solidFill>
                  <a:srgbClr val="000000"/>
                </a:solidFill>
                <a:latin typeface="Times New Roman" panose="02020603050405020304" pitchFamily="18" charset="0"/>
                <a:ea typeface="ＭＳ Ｐゴシック" panose="020B0600070205080204" pitchFamily="34" charset="-128"/>
                <a:cs typeface="msgothic"/>
              </a:defRPr>
            </a:lvl1pPr>
            <a:lvl2pPr marL="742950" indent="-285750">
              <a:lnSpc>
                <a:spcPct val="93000"/>
              </a:lnSpc>
              <a:spcAft>
                <a:spcPts val="1138"/>
              </a:spcAft>
              <a:buClr>
                <a:srgbClr val="000000"/>
              </a:buClr>
              <a:buSzPct val="75000"/>
              <a:buFont typeface="Symbol" panose="05050102010706020507" pitchFamily="18" charset="2"/>
              <a:buChar char=""/>
              <a:defRPr sz="2600">
                <a:solidFill>
                  <a:srgbClr val="000000"/>
                </a:solidFill>
                <a:latin typeface="Times New Roman" panose="02020603050405020304" pitchFamily="18" charset="0"/>
                <a:ea typeface="ＭＳ Ｐゴシック" panose="020B0600070205080204" pitchFamily="34" charset="-128"/>
                <a:cs typeface="msgothic"/>
              </a:defRPr>
            </a:lvl2pPr>
            <a:lvl3pPr marL="1143000" indent="-228600">
              <a:lnSpc>
                <a:spcPct val="93000"/>
              </a:lnSpc>
              <a:spcAft>
                <a:spcPts val="850"/>
              </a:spcAft>
              <a:buClr>
                <a:srgbClr val="000000"/>
              </a:buClr>
              <a:buSzPct val="45000"/>
              <a:buFont typeface="Wingdings" panose="05000000000000000000" pitchFamily="2" charset="2"/>
              <a:buChar char=""/>
              <a:defRPr sz="2400">
                <a:solidFill>
                  <a:srgbClr val="000000"/>
                </a:solidFill>
                <a:latin typeface="Times New Roman" panose="02020603050405020304" pitchFamily="18" charset="0"/>
                <a:ea typeface="ＭＳ Ｐゴシック" panose="020B0600070205080204" pitchFamily="34" charset="-128"/>
                <a:cs typeface="msgothic"/>
              </a:defRPr>
            </a:lvl3pPr>
            <a:lvl4pPr marL="1600200" indent="-228600">
              <a:lnSpc>
                <a:spcPct val="93000"/>
              </a:lnSpc>
              <a:spcAft>
                <a:spcPts val="575"/>
              </a:spcAft>
              <a:buClr>
                <a:srgbClr val="000000"/>
              </a:buClr>
              <a:buSzPct val="75000"/>
              <a:buFont typeface="Symbol" panose="05050102010706020507" pitchFamily="18"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4pPr>
            <a:lvl5pPr marL="2057400" indent="-228600">
              <a:lnSpc>
                <a:spcPct val="93000"/>
              </a:lnSpc>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5pPr>
            <a:lvl6pPr marL="25146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6pPr>
            <a:lvl7pPr marL="29718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7pPr>
            <a:lvl8pPr marL="34290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8pPr>
            <a:lvl9pPr marL="38862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lgn="r">
              <a:spcAft>
                <a:spcPct val="0"/>
              </a:spcAft>
              <a:buSzPct val="45000"/>
              <a:buNone/>
            </a:pPr>
            <a:r>
              <a:rPr lang="de-AT" altLang="en-US" sz="1400" b="1" dirty="0">
                <a:solidFill>
                  <a:schemeClr val="tx1"/>
                </a:solidFill>
                <a:latin typeface="Arial" panose="020B0604020202020204" pitchFamily="34" charset="0"/>
                <a:cs typeface="Arial" panose="020B0604020202020204" pitchFamily="34" charset="0"/>
              </a:rPr>
              <a:t>Peng </a:t>
            </a:r>
            <a:r>
              <a:rPr lang="de-AT" altLang="en-US" sz="1400" b="1" i="1" dirty="0">
                <a:solidFill>
                  <a:schemeClr val="tx1"/>
                </a:solidFill>
                <a:latin typeface="Arial" panose="020B0604020202020204" pitchFamily="34" charset="0"/>
                <a:cs typeface="Arial" panose="020B0604020202020204" pitchFamily="34" charset="0"/>
              </a:rPr>
              <a:t>et al</a:t>
            </a:r>
            <a:r>
              <a:rPr lang="de-AT" altLang="en-US" sz="1400" b="1" dirty="0">
                <a:solidFill>
                  <a:schemeClr val="tx1"/>
                </a:solidFill>
                <a:latin typeface="Arial" panose="020B0604020202020204" pitchFamily="34" charset="0"/>
                <a:cs typeface="Arial" panose="020B0604020202020204" pitchFamily="34" charset="0"/>
              </a:rPr>
              <a:t>.</a:t>
            </a:r>
          </a:p>
          <a:p>
            <a:pPr algn="r">
              <a:spcAft>
                <a:spcPct val="0"/>
              </a:spcAft>
              <a:buSzPct val="45000"/>
              <a:buNone/>
            </a:pPr>
            <a:r>
              <a:rPr lang="en-US" altLang="en-US" sz="1400" b="1" dirty="0">
                <a:solidFill>
                  <a:schemeClr val="tx1"/>
                </a:solidFill>
                <a:latin typeface="Arial" panose="020B0604020202020204" pitchFamily="34" charset="0"/>
                <a:cs typeface="Arial" panose="020B0604020202020204" pitchFamily="34" charset="0"/>
              </a:rPr>
              <a:t>Microplastics contaminate the deepest part of the world’s ocean</a:t>
            </a:r>
          </a:p>
        </p:txBody>
      </p:sp>
      <p:sp>
        <p:nvSpPr>
          <p:cNvPr id="11" name="Text Box 4">
            <a:extLst>
              <a:ext uri="{FF2B5EF4-FFF2-40B4-BE49-F238E27FC236}">
                <a16:creationId xmlns:a16="http://schemas.microsoft.com/office/drawing/2014/main" id="{B1D637F6-4B43-4938-B9B5-C1D1F61E5A43}"/>
              </a:ext>
            </a:extLst>
          </p:cNvPr>
          <p:cNvSpPr txBox="1">
            <a:spLocks noChangeArrowheads="1"/>
          </p:cNvSpPr>
          <p:nvPr/>
        </p:nvSpPr>
        <p:spPr bwMode="auto">
          <a:xfrm>
            <a:off x="215900" y="6473628"/>
            <a:ext cx="730885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nSpc>
                <a:spcPct val="93000"/>
              </a:lnSpc>
              <a:spcAft>
                <a:spcPts val="888"/>
              </a:spcAft>
              <a:buClr>
                <a:srgbClr val="000000"/>
              </a:buClr>
              <a:buSzPct val="100000"/>
              <a:buFont typeface="Arial" panose="020B0604020202020204" pitchFamily="34" charset="0"/>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1pPr>
            <a:lvl2pPr marL="863600" indent="-287338">
              <a:lnSpc>
                <a:spcPct val="93000"/>
              </a:lnSpc>
              <a:spcAft>
                <a:spcPts val="1138"/>
              </a:spcAft>
              <a:buClr>
                <a:srgbClr val="000000"/>
              </a:buClr>
              <a:buSzPct val="75000"/>
              <a:buFont typeface="Symbol" panose="05050102010706020507" pitchFamily="18" charset="2"/>
              <a:buChar char=""/>
              <a:tabLst>
                <a:tab pos="723900" algn="l"/>
                <a:tab pos="1447800" algn="l"/>
                <a:tab pos="2171700" algn="l"/>
                <a:tab pos="2895600" algn="l"/>
                <a:tab pos="3619500" algn="l"/>
              </a:tabLst>
              <a:defRPr sz="2600">
                <a:solidFill>
                  <a:srgbClr val="000000"/>
                </a:solidFill>
                <a:latin typeface="Times New Roman" panose="02020603050405020304" pitchFamily="18" charset="0"/>
                <a:ea typeface="ＭＳ Ｐゴシック" panose="020B0600070205080204" pitchFamily="34" charset="-128"/>
                <a:cs typeface="msgothic"/>
              </a:defRPr>
            </a:lvl2pPr>
            <a:lvl3pPr marL="1295400">
              <a:lnSpc>
                <a:spcPct val="93000"/>
              </a:lnSpc>
              <a:spcAft>
                <a:spcPts val="850"/>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400">
                <a:solidFill>
                  <a:srgbClr val="000000"/>
                </a:solidFill>
                <a:latin typeface="Times New Roman" panose="02020603050405020304" pitchFamily="18" charset="0"/>
                <a:ea typeface="ＭＳ Ｐゴシック" panose="020B0600070205080204" pitchFamily="34" charset="-128"/>
                <a:cs typeface="msgothic"/>
              </a:defRPr>
            </a:lvl3pPr>
            <a:lvl4pPr marL="1727200">
              <a:lnSpc>
                <a:spcPct val="93000"/>
              </a:lnSpc>
              <a:spcAft>
                <a:spcPts val="575"/>
              </a:spcAft>
              <a:buClr>
                <a:srgbClr val="000000"/>
              </a:buClr>
              <a:buSzPct val="75000"/>
              <a:buFont typeface="Symbol" panose="05050102010706020507" pitchFamily="18"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4pPr>
            <a:lvl5pPr marL="2159000">
              <a:lnSpc>
                <a:spcPct val="93000"/>
              </a:lnSpc>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5pPr>
            <a:lvl6pPr marL="26162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6pPr>
            <a:lvl7pPr marL="30734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7pPr>
            <a:lvl8pPr marL="35306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8pPr>
            <a:lvl9pPr marL="39878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spcAft>
                <a:spcPct val="0"/>
              </a:spcAft>
              <a:buSzPct val="45000"/>
              <a:buNone/>
            </a:pPr>
            <a:r>
              <a:rPr lang="de-AT" altLang="en-US" sz="1200" b="1" dirty="0">
                <a:latin typeface="Arial" panose="020B0604020202020204" pitchFamily="34" charset="0"/>
              </a:rPr>
              <a:t>Peng </a:t>
            </a:r>
            <a:r>
              <a:rPr lang="de-AT" altLang="en-US" sz="1200" b="1" i="1" dirty="0">
                <a:latin typeface="Arial" panose="020B0604020202020204" pitchFamily="34" charset="0"/>
              </a:rPr>
              <a:t>et al</a:t>
            </a:r>
            <a:r>
              <a:rPr lang="de-AT" altLang="en-US" sz="1200" b="1" dirty="0">
                <a:latin typeface="Arial" panose="020B0604020202020204" pitchFamily="34" charset="0"/>
              </a:rPr>
              <a:t>. </a:t>
            </a:r>
            <a:r>
              <a:rPr lang="tr-TR" altLang="en-US" sz="1200" b="1" dirty="0">
                <a:latin typeface="Arial" panose="020B0604020202020204" pitchFamily="34" charset="0"/>
              </a:rPr>
              <a:t>(201</a:t>
            </a:r>
            <a:r>
              <a:rPr lang="en-US" altLang="en-US" sz="1200" b="1" dirty="0">
                <a:latin typeface="Arial" panose="020B0604020202020204" pitchFamily="34" charset="0"/>
              </a:rPr>
              <a:t>8</a:t>
            </a:r>
            <a:r>
              <a:rPr lang="fr-FR" altLang="en-US" sz="1200" b="1" dirty="0">
                <a:latin typeface="Arial" panose="020B0604020202020204" pitchFamily="34" charset="0"/>
              </a:rPr>
              <a:t>)</a:t>
            </a:r>
            <a:r>
              <a:rPr lang="tr-TR" altLang="en-US" sz="1200" b="1" dirty="0">
                <a:latin typeface="Arial" panose="020B0604020202020204" pitchFamily="34" charset="0"/>
              </a:rPr>
              <a:t> </a:t>
            </a:r>
            <a:r>
              <a:rPr lang="tr-TR" altLang="en-US" sz="1200" b="1" i="1" dirty="0">
                <a:latin typeface="Arial" panose="020B0604020202020204" pitchFamily="34" charset="0"/>
              </a:rPr>
              <a:t>Geochem. Persp. Let. </a:t>
            </a:r>
            <a:r>
              <a:rPr lang="fr-FR" altLang="en-US" sz="1200" b="1" dirty="0">
                <a:latin typeface="Arial" panose="020B0604020202020204" pitchFamily="34" charset="0"/>
              </a:rPr>
              <a:t>9</a:t>
            </a:r>
            <a:r>
              <a:rPr lang="tr-TR" altLang="en-US" sz="1200" b="1" dirty="0">
                <a:latin typeface="Arial" panose="020B0604020202020204" pitchFamily="34" charset="0"/>
              </a:rPr>
              <a:t>, </a:t>
            </a:r>
            <a:r>
              <a:rPr lang="fr-FR" altLang="en-US" sz="1200" b="1" dirty="0">
                <a:latin typeface="Arial" panose="020B0604020202020204" pitchFamily="34" charset="0"/>
              </a:rPr>
              <a:t>1-5 </a:t>
            </a:r>
            <a:r>
              <a:rPr lang="tr-TR" altLang="en-US" sz="1200" b="1" dirty="0">
                <a:latin typeface="Arial" panose="020B0604020202020204" pitchFamily="34" charset="0"/>
              </a:rPr>
              <a:t>| doi: 10.7185/geochemlet.1</a:t>
            </a:r>
            <a:r>
              <a:rPr lang="fr-FR" altLang="en-US" sz="1200" b="1" dirty="0">
                <a:latin typeface="Arial" panose="020B0604020202020204" pitchFamily="34" charset="0"/>
              </a:rPr>
              <a:t>829</a:t>
            </a:r>
            <a:endParaRPr lang="en-GB" altLang="en-US" sz="1200" b="1" dirty="0">
              <a:latin typeface="Arial" panose="020B0604020202020204" pitchFamily="34" charset="0"/>
            </a:endParaRPr>
          </a:p>
        </p:txBody>
      </p:sp>
      <p:sp>
        <p:nvSpPr>
          <p:cNvPr id="12" name="Text Box 5">
            <a:extLst>
              <a:ext uri="{FF2B5EF4-FFF2-40B4-BE49-F238E27FC236}">
                <a16:creationId xmlns:a16="http://schemas.microsoft.com/office/drawing/2014/main" id="{00A0C749-5157-4628-A3FB-7AAE3B8CF560}"/>
              </a:ext>
            </a:extLst>
          </p:cNvPr>
          <p:cNvSpPr txBox="1">
            <a:spLocks noChangeArrowheads="1"/>
          </p:cNvSpPr>
          <p:nvPr/>
        </p:nvSpPr>
        <p:spPr bwMode="auto">
          <a:xfrm>
            <a:off x="8814218" y="6260109"/>
            <a:ext cx="320981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85725" indent="-85725">
              <a:lnSpc>
                <a:spcPct val="93000"/>
              </a:lnSpc>
              <a:spcAft>
                <a:spcPts val="888"/>
              </a:spcAft>
              <a:buClr>
                <a:srgbClr val="000000"/>
              </a:buClr>
              <a:buSzPct val="100000"/>
              <a:buFont typeface="Arial" panose="020B0604020202020204" pitchFamily="34" charset="0"/>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1pPr>
            <a:lvl2pPr marL="742950" indent="-285750">
              <a:lnSpc>
                <a:spcPct val="93000"/>
              </a:lnSpc>
              <a:spcAft>
                <a:spcPts val="1138"/>
              </a:spcAft>
              <a:buClr>
                <a:srgbClr val="000000"/>
              </a:buClr>
              <a:buSzPct val="75000"/>
              <a:buFont typeface="Symbol" panose="05050102010706020507" pitchFamily="18" charset="2"/>
              <a:buChar char=""/>
              <a:tabLst>
                <a:tab pos="723900" algn="l"/>
                <a:tab pos="1447800" algn="l"/>
                <a:tab pos="2171700" algn="l"/>
                <a:tab pos="2895600" algn="l"/>
                <a:tab pos="3619500" algn="l"/>
                <a:tab pos="4343400" algn="l"/>
                <a:tab pos="5067300" algn="l"/>
              </a:tabLst>
              <a:defRPr sz="2600">
                <a:solidFill>
                  <a:srgbClr val="000000"/>
                </a:solidFill>
                <a:latin typeface="Times New Roman" panose="02020603050405020304" pitchFamily="18" charset="0"/>
                <a:ea typeface="ＭＳ Ｐゴシック" panose="020B0600070205080204" pitchFamily="34" charset="-128"/>
                <a:cs typeface="msgothic"/>
              </a:defRPr>
            </a:lvl2pPr>
            <a:lvl3pPr marL="1143000" indent="-228600">
              <a:lnSpc>
                <a:spcPct val="93000"/>
              </a:lnSpc>
              <a:spcAft>
                <a:spcPts val="850"/>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400">
                <a:solidFill>
                  <a:srgbClr val="000000"/>
                </a:solidFill>
                <a:latin typeface="Times New Roman" panose="02020603050405020304" pitchFamily="18" charset="0"/>
                <a:ea typeface="ＭＳ Ｐゴシック" panose="020B0600070205080204" pitchFamily="34" charset="-128"/>
                <a:cs typeface="msgothic"/>
              </a:defRPr>
            </a:lvl3pPr>
            <a:lvl4pPr marL="1600200" indent="-228600">
              <a:lnSpc>
                <a:spcPct val="93000"/>
              </a:lnSpc>
              <a:spcAft>
                <a:spcPts val="575"/>
              </a:spcAft>
              <a:buClr>
                <a:srgbClr val="000000"/>
              </a:buClr>
              <a:buSzPct val="75000"/>
              <a:buFont typeface="Symbol" panose="05050102010706020507" pitchFamily="18"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4pPr>
            <a:lvl5pPr marL="2057400" indent="-228600">
              <a:lnSpc>
                <a:spcPct val="93000"/>
              </a:lnSpc>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5pPr>
            <a:lvl6pPr marL="25146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6pPr>
            <a:lvl7pPr marL="29718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7pPr>
            <a:lvl8pPr marL="34290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8pPr>
            <a:lvl9pPr marL="38862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lgn="just" eaLnBrk="1">
              <a:spcAft>
                <a:spcPct val="0"/>
              </a:spcAft>
              <a:buSzPct val="45000"/>
              <a:buFont typeface="Wingdings" panose="05000000000000000000" pitchFamily="2" charset="2"/>
              <a:buNone/>
            </a:pPr>
            <a:r>
              <a:rPr lang="en-GB" altLang="en-US" sz="1000" dirty="0">
                <a:latin typeface="Arial" panose="020B0604020202020204" pitchFamily="34" charset="0"/>
              </a:rPr>
              <a:t>© 2018 The Authors</a:t>
            </a:r>
          </a:p>
          <a:p>
            <a:pPr eaLnBrk="1">
              <a:spcAft>
                <a:spcPct val="0"/>
              </a:spcAft>
              <a:buSzPct val="45000"/>
              <a:buFont typeface="Wingdings" panose="05000000000000000000" pitchFamily="2" charset="2"/>
              <a:buNone/>
            </a:pPr>
            <a:r>
              <a:rPr lang="en-GB" altLang="en-US" sz="1000" dirty="0">
                <a:latin typeface="Arial" panose="020B0604020202020204" pitchFamily="34" charset="0"/>
              </a:rPr>
              <a:t>Published by the European Association of Geochemistry</a:t>
            </a:r>
          </a:p>
          <a:p>
            <a:pPr eaLnBrk="1">
              <a:spcAft>
                <a:spcPct val="0"/>
              </a:spcAft>
              <a:buSzPct val="45000"/>
              <a:buFont typeface="Wingdings" panose="05000000000000000000" pitchFamily="2" charset="2"/>
              <a:buNone/>
            </a:pPr>
            <a:r>
              <a:rPr lang="fr-FR" altLang="en-US" sz="1000" dirty="0">
                <a:latin typeface="Arial" panose="020B0604020202020204" pitchFamily="34" charset="0"/>
              </a:rPr>
              <a:t>u</a:t>
            </a:r>
            <a:r>
              <a:rPr lang="en-GB" altLang="en-US" sz="1000" dirty="0" err="1">
                <a:latin typeface="Arial" panose="020B0604020202020204" pitchFamily="34" charset="0"/>
              </a:rPr>
              <a:t>nder</a:t>
            </a:r>
            <a:r>
              <a:rPr lang="en-GB" altLang="en-US" sz="1000" dirty="0">
                <a:latin typeface="Arial" panose="020B0604020202020204" pitchFamily="34" charset="0"/>
              </a:rPr>
              <a:t> Creative Commons License CC BY-NC-ND 4.0</a:t>
            </a:r>
          </a:p>
        </p:txBody>
      </p:sp>
      <p:sp>
        <p:nvSpPr>
          <p:cNvPr id="15" name="Rectangle 14">
            <a:extLst>
              <a:ext uri="{FF2B5EF4-FFF2-40B4-BE49-F238E27FC236}">
                <a16:creationId xmlns:a16="http://schemas.microsoft.com/office/drawing/2014/main" id="{05D4F318-9649-4DF1-9E5F-E27D37E6A5EB}"/>
              </a:ext>
            </a:extLst>
          </p:cNvPr>
          <p:cNvSpPr/>
          <p:nvPr/>
        </p:nvSpPr>
        <p:spPr>
          <a:xfrm>
            <a:off x="9080917" y="2097409"/>
            <a:ext cx="2676411" cy="2462213"/>
          </a:xfrm>
          <a:prstGeom prst="rect">
            <a:avLst/>
          </a:prstGeom>
        </p:spPr>
        <p:txBody>
          <a:bodyPr wrap="square">
            <a:spAutoFit/>
          </a:bodyPr>
          <a:lstStyle/>
          <a:p>
            <a:r>
              <a:rPr lang="en-GB" sz="1100" b="1" dirty="0"/>
              <a:t>Figure 3</a:t>
            </a:r>
            <a:r>
              <a:rPr lang="en-GB" sz="1100" dirty="0"/>
              <a:t> Profile of microplastic abundances and compositions in sediment samples from Mariana Trench.  Pie charts represent the microplastic compositions and numbers in the bracket are the microplastic abundances with units of pieces </a:t>
            </a:r>
            <a:r>
              <a:rPr lang="en-GB" sz="1100" i="1" dirty="0"/>
              <a:t>per</a:t>
            </a:r>
            <a:r>
              <a:rPr lang="en-GB" sz="1100" dirty="0"/>
              <a:t> litre. PVC-polyvinyl chloride, PA-polyamide, Ra-rayon, ABS-acrylonitrile butadiene styrene, PP-polypropylene, PE-polyethylene, PS-polystyrene, </a:t>
            </a:r>
            <a:r>
              <a:rPr lang="en-GB" sz="1100" dirty="0" err="1"/>
              <a:t>aPA</a:t>
            </a:r>
            <a:r>
              <a:rPr lang="en-GB" sz="1100" dirty="0"/>
              <a:t>-aromatic polyamide, PET-polyethylene terephthalate, Pe-polyester, PU-polyurethane. The X-axis corresponds to the crossline from point C (12 ºN, 141.9 ºE) to point D (10.5 ºN, 141.3 ºE) in Figure 1.</a:t>
            </a:r>
          </a:p>
        </p:txBody>
      </p:sp>
      <p:pic>
        <p:nvPicPr>
          <p:cNvPr id="10" name="Picture 9">
            <a:extLst>
              <a:ext uri="{FF2B5EF4-FFF2-40B4-BE49-F238E27FC236}">
                <a16:creationId xmlns:a16="http://schemas.microsoft.com/office/drawing/2014/main" id="{FD41DD1C-05C9-4ED6-96F3-D082B2540AF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2061" y="1538456"/>
            <a:ext cx="8472157" cy="4056045"/>
          </a:xfrm>
          <a:prstGeom prst="rect">
            <a:avLst/>
          </a:prstGeom>
        </p:spPr>
      </p:pic>
    </p:spTree>
    <p:extLst>
      <p:ext uri="{BB962C8B-B14F-4D97-AF65-F5344CB8AC3E}">
        <p14:creationId xmlns:p14="http://schemas.microsoft.com/office/powerpoint/2010/main" val="28636857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669</TotalTime>
  <Words>247</Words>
  <Application>Microsoft Office PowerPoint</Application>
  <PresentationFormat>Widescreen</PresentationFormat>
  <Paragraphs>9</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ＭＳ Ｐゴシック</vt:lpstr>
      <vt:lpstr>Arial</vt:lpstr>
      <vt:lpstr>Calibri</vt:lpstr>
      <vt:lpstr>Calibri Light</vt:lpstr>
      <vt:lpstr>msgothic</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Marie-Aude Hulshoff</dc:creator>
  <cp:lastModifiedBy>Alice Williams</cp:lastModifiedBy>
  <cp:revision>67</cp:revision>
  <dcterms:created xsi:type="dcterms:W3CDTF">2017-09-25T10:29:42Z</dcterms:created>
  <dcterms:modified xsi:type="dcterms:W3CDTF">2018-11-21T08:58:37Z</dcterms:modified>
</cp:coreProperties>
</file>