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pMELTS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modelling of slab melts (δ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of +8 ‰) reacting with 900 ℃ (blue) and 1500 °C (red) harzburgite, as well as a water-fluxed harzburgitic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harz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melt (δ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of +5.6 ‰) reacting with 1300 ℃ harzburgite (black). The major element and isotopic evolution of crystallising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Opx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and olivine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is indicated by smoothed curves. Numbers indicate the slab melt/assimilated peridotite ratio. Typical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mantle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Opx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olivine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is outlined in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gray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fields. Relative Kernel estimations of the probability density function (pdf) for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Opx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and olivine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are included.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91" y="179388"/>
            <a:ext cx="344273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Regier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oxygen isotope test for the origin of Archean mantle roots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Regier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1967" y="2420011"/>
            <a:ext cx="2974312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</a:t>
            </a:r>
            <a:r>
              <a:rPr lang="en-GB" sz="1100" dirty="0" err="1"/>
              <a:t>pMELTS</a:t>
            </a:r>
            <a:r>
              <a:rPr lang="en-GB" sz="1100" dirty="0"/>
              <a:t> modelling of slab melts (δ</a:t>
            </a:r>
            <a:r>
              <a:rPr lang="en-GB" sz="1100" baseline="30000" dirty="0"/>
              <a:t>18</a:t>
            </a:r>
            <a:r>
              <a:rPr lang="en-GB" sz="1100" dirty="0"/>
              <a:t>O of +8 ‰) reacting with 900 ℃ (blue) and 1500 °C (red) harzburgite, as well as a water-fluxed harzburgitic (</a:t>
            </a:r>
            <a:r>
              <a:rPr lang="en-GB" sz="1100" dirty="0" err="1"/>
              <a:t>harz</a:t>
            </a:r>
            <a:r>
              <a:rPr lang="en-GB" sz="1100" dirty="0"/>
              <a:t>) melt (δ</a:t>
            </a:r>
            <a:r>
              <a:rPr lang="en-GB" sz="1100" baseline="30000" dirty="0"/>
              <a:t>18</a:t>
            </a:r>
            <a:r>
              <a:rPr lang="en-GB" sz="1100" dirty="0"/>
              <a:t>O of +5.6 ‰) reacting with 1300 ℃ harzburgite (black). The major element and isotopic evolution of crystallising </a:t>
            </a:r>
            <a:r>
              <a:rPr lang="en-GB" sz="1100" dirty="0" err="1"/>
              <a:t>Opx</a:t>
            </a:r>
            <a:r>
              <a:rPr lang="en-GB" sz="1100" dirty="0"/>
              <a:t> </a:t>
            </a:r>
            <a:r>
              <a:rPr lang="en-GB" sz="1100" b="1" dirty="0"/>
              <a:t>(a) </a:t>
            </a:r>
            <a:r>
              <a:rPr lang="en-GB" sz="1100" dirty="0"/>
              <a:t>and olivine </a:t>
            </a:r>
            <a:r>
              <a:rPr lang="en-GB" sz="1100" b="1" dirty="0"/>
              <a:t>(c) </a:t>
            </a:r>
            <a:r>
              <a:rPr lang="en-GB" sz="1100" dirty="0"/>
              <a:t>is indicated by smoothed curves. Numbers indicate the slab melt/assimilated peridotite ratio. Typical </a:t>
            </a:r>
            <a:r>
              <a:rPr lang="en-GB" sz="1100" dirty="0" err="1"/>
              <a:t>cratonic</a:t>
            </a:r>
            <a:r>
              <a:rPr lang="en-GB" sz="1100" dirty="0"/>
              <a:t> mantle </a:t>
            </a:r>
            <a:r>
              <a:rPr lang="en-GB" sz="1100" dirty="0" err="1"/>
              <a:t>Opx</a:t>
            </a:r>
            <a:r>
              <a:rPr lang="en-GB" sz="1100" dirty="0"/>
              <a:t> and olivine (</a:t>
            </a:r>
            <a:r>
              <a:rPr lang="en-GB" sz="1100" dirty="0" err="1"/>
              <a:t>Ol</a:t>
            </a:r>
            <a:r>
              <a:rPr lang="en-GB" sz="1100" dirty="0"/>
              <a:t>) is outlined in </a:t>
            </a:r>
            <a:r>
              <a:rPr lang="en-GB" sz="1100" dirty="0" err="1"/>
              <a:t>gray</a:t>
            </a:r>
            <a:r>
              <a:rPr lang="en-GB" sz="1100" dirty="0"/>
              <a:t> fields. Relative Kernel estimations of the probability density function (pdf) for </a:t>
            </a:r>
            <a:r>
              <a:rPr lang="en-GB" sz="1100" dirty="0" err="1"/>
              <a:t>Opx</a:t>
            </a:r>
            <a:r>
              <a:rPr lang="en-GB" sz="1100" dirty="0"/>
              <a:t> </a:t>
            </a:r>
            <a:r>
              <a:rPr lang="en-GB" sz="1100" b="1" dirty="0"/>
              <a:t>(b) </a:t>
            </a:r>
            <a:r>
              <a:rPr lang="en-GB" sz="1100" dirty="0"/>
              <a:t>and olivine </a:t>
            </a:r>
            <a:r>
              <a:rPr lang="en-GB" sz="1100" b="1" dirty="0"/>
              <a:t>(d)</a:t>
            </a:r>
            <a:r>
              <a:rPr lang="en-GB" sz="1100" dirty="0"/>
              <a:t> δ</a:t>
            </a:r>
            <a:r>
              <a:rPr lang="en-GB" sz="1100" baseline="30000" dirty="0"/>
              <a:t>18</a:t>
            </a:r>
            <a:r>
              <a:rPr lang="en-GB" sz="1100" dirty="0"/>
              <a:t>O are included. </a:t>
            </a:r>
          </a:p>
        </p:txBody>
      </p:sp>
      <p:pic>
        <p:nvPicPr>
          <p:cNvPr id="3" name="Image 2" descr="Une image contenant objet&#10;&#10;Description générée automatiquement">
            <a:extLst>
              <a:ext uri="{FF2B5EF4-FFF2-40B4-BE49-F238E27FC236}">
                <a16:creationId xmlns:a16="http://schemas.microsoft.com/office/drawing/2014/main" id="{346983D9-D452-484A-8085-C0A23AC62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928960"/>
            <a:ext cx="8310663" cy="35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313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70</cp:revision>
  <dcterms:created xsi:type="dcterms:W3CDTF">2017-09-25T10:29:42Z</dcterms:created>
  <dcterms:modified xsi:type="dcterms:W3CDTF">2018-12-06T12:37:05Z</dcterms:modified>
</cp:coreProperties>
</file>