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Modelling the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isotopic fractionations in the partial melts and residues from partial melting of the mantle or the crust. The grey area in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indicates the remaining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fraction in the residual mantle after ≈ 8-9 % partial melting 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</a:t>
                </a:r>
                <a:r>
                  <a:rPr lang="en-US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≈ 0.132;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Prytulak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Elliott, 2007),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i.e.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process (i) illustrated in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The orange field in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shows the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fraction after 20-30 % partial melting of a basaltic crust to produce the felsic melts equivalent to tonalite-trondhjemite-granodiorite (TTGs) 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</a:t>
                </a:r>
                <a:r>
                  <a:rPr lang="en-US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≈ 3.2-3.3; Martin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2014),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i.e.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process (ii) in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The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49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residue−source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values of TTGs and corresponding residues were calculated using the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isotope data of TTG samples from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Greber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(2017b) and assuming E-MORBs as their sources.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9875" y="179388"/>
            <a:ext cx="4214151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Bridging the depleted MORB mantle and the continental crust using titanium isotopes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Deng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11-15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831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166095"/>
            <a:ext cx="29743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</a:t>
            </a:r>
            <a:r>
              <a:rPr lang="en-US" sz="1100" dirty="0"/>
              <a:t> Modelling the </a:t>
            </a:r>
            <a:r>
              <a:rPr lang="en-US" sz="1100" dirty="0" err="1"/>
              <a:t>Ti</a:t>
            </a:r>
            <a:r>
              <a:rPr lang="en-US" sz="1100" dirty="0"/>
              <a:t> isotopic fractionations in the partial melts and residues from partial melting of the mantle or the crust. The grey area in </a:t>
            </a:r>
            <a:r>
              <a:rPr lang="en-US" sz="1100" b="1" dirty="0"/>
              <a:t>(a)</a:t>
            </a:r>
            <a:r>
              <a:rPr lang="en-US" sz="1100" dirty="0"/>
              <a:t> indicates the remaining </a:t>
            </a:r>
            <a:r>
              <a:rPr lang="en-US" sz="1100" dirty="0" err="1"/>
              <a:t>Ti</a:t>
            </a:r>
            <a:r>
              <a:rPr lang="en-US" sz="1100" dirty="0"/>
              <a:t> fraction in the residual mantle after ≈ 8-9 % partial melting (</a:t>
            </a:r>
            <a:r>
              <a:rPr lang="en-US" sz="1100" dirty="0" err="1"/>
              <a:t>D</a:t>
            </a:r>
            <a:r>
              <a:rPr lang="en-US" sz="1100" baseline="-25000" dirty="0" err="1"/>
              <a:t>Ti</a:t>
            </a:r>
            <a:r>
              <a:rPr lang="en-US" sz="1100" dirty="0"/>
              <a:t> ≈ 0.132; </a:t>
            </a:r>
            <a:r>
              <a:rPr lang="en-US" sz="1100" dirty="0" err="1"/>
              <a:t>Prytulak</a:t>
            </a:r>
            <a:r>
              <a:rPr lang="en-US" sz="1100" dirty="0"/>
              <a:t> and Elliott, 2007), </a:t>
            </a:r>
            <a:r>
              <a:rPr lang="en-US" sz="1100" i="1" dirty="0"/>
              <a:t>i.e.</a:t>
            </a:r>
            <a:r>
              <a:rPr lang="en-US" sz="1100" dirty="0"/>
              <a:t> process (i) illustrated in </a:t>
            </a:r>
            <a:r>
              <a:rPr lang="en-US" sz="1100" b="1" dirty="0"/>
              <a:t>(b)</a:t>
            </a:r>
            <a:r>
              <a:rPr lang="en-US" sz="1100" dirty="0"/>
              <a:t>. The orange field in </a:t>
            </a:r>
            <a:r>
              <a:rPr lang="en-US" sz="1100" b="1" dirty="0"/>
              <a:t>a</a:t>
            </a:r>
            <a:r>
              <a:rPr lang="en-US" sz="1100" dirty="0"/>
              <a:t> shows the </a:t>
            </a:r>
            <a:r>
              <a:rPr lang="en-US" sz="1100" dirty="0" err="1"/>
              <a:t>Ti</a:t>
            </a:r>
            <a:r>
              <a:rPr lang="en-US" sz="1100" dirty="0"/>
              <a:t> fraction after 20-30 % partial melting of a basaltic crust to produce the felsic melts equivalent to tonalite-trondhjemite-granodiorite (TTGs) (</a:t>
            </a:r>
            <a:r>
              <a:rPr lang="en-US" sz="1100" dirty="0" err="1"/>
              <a:t>D</a:t>
            </a:r>
            <a:r>
              <a:rPr lang="en-US" sz="1100" baseline="-25000" dirty="0" err="1"/>
              <a:t>Ti</a:t>
            </a:r>
            <a:r>
              <a:rPr lang="en-US" sz="1100" dirty="0"/>
              <a:t> ≈ 3.2-3.3; Martin </a:t>
            </a:r>
            <a:r>
              <a:rPr lang="en-US" sz="1100" i="1" dirty="0"/>
              <a:t>et al</a:t>
            </a:r>
            <a:r>
              <a:rPr lang="en-US" sz="1100" dirty="0"/>
              <a:t>., 2014), </a:t>
            </a:r>
            <a:r>
              <a:rPr lang="en-US" sz="1100" i="1" dirty="0"/>
              <a:t>i.e.</a:t>
            </a:r>
            <a:r>
              <a:rPr lang="en-US" sz="1100" dirty="0"/>
              <a:t> process (ii) in </a:t>
            </a:r>
            <a:r>
              <a:rPr lang="en-US" sz="1100" b="1" dirty="0"/>
              <a:t>b</a:t>
            </a:r>
            <a:r>
              <a:rPr lang="en-US" sz="1100" dirty="0"/>
              <a:t>. The </a:t>
            </a:r>
            <a:r>
              <a:rPr lang="en-GB" sz="1100" dirty="0"/>
              <a:t>Δ</a:t>
            </a:r>
            <a:r>
              <a:rPr lang="en-GB" sz="1100" baseline="30000" dirty="0"/>
              <a:t>49</a:t>
            </a:r>
            <a:r>
              <a:rPr lang="en-GB" sz="1100" dirty="0"/>
              <a:t>Ti</a:t>
            </a:r>
            <a:r>
              <a:rPr lang="en-GB" sz="1100" baseline="-25000" dirty="0"/>
              <a:t>residue−source</a:t>
            </a:r>
            <a:r>
              <a:rPr lang="en-US" sz="1100" dirty="0"/>
              <a:t> values of TTGs and corresponding residues were calculated using the </a:t>
            </a:r>
            <a:r>
              <a:rPr lang="en-US" sz="1100" dirty="0" err="1"/>
              <a:t>Ti</a:t>
            </a:r>
            <a:r>
              <a:rPr lang="en-US" sz="1100" dirty="0"/>
              <a:t> isotope data of TTG samples from </a:t>
            </a:r>
            <a:r>
              <a:rPr lang="en-US" sz="1100" dirty="0" err="1"/>
              <a:t>Greber</a:t>
            </a:r>
            <a:r>
              <a:rPr lang="en-US" sz="1100" dirty="0"/>
              <a:t> </a:t>
            </a:r>
            <a:r>
              <a:rPr lang="en-US" sz="1100" i="1" dirty="0"/>
              <a:t>et al</a:t>
            </a:r>
            <a:r>
              <a:rPr lang="en-US" sz="1100" dirty="0"/>
              <a:t>. (2017b) and assuming E-MORBs as their sources.</a:t>
            </a:r>
            <a:endParaRPr lang="en-GB" sz="1100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357A043B-7CA5-4E49-8338-A87127F5C5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70" y="1138390"/>
            <a:ext cx="8155914" cy="515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372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69</cp:revision>
  <dcterms:created xsi:type="dcterms:W3CDTF">2017-09-25T10:29:42Z</dcterms:created>
  <dcterms:modified xsi:type="dcterms:W3CDTF">2018-12-04T11:19:58Z</dcterms:modified>
</cp:coreProperties>
</file>