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76" d="100"/>
          <a:sy n="76" d="100"/>
        </p:scale>
        <p:origin x="8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28/03/2019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Figure 3</a:t>
                </a:r>
                <a:r>
                  <a:rPr lang="en-US" sz="1200" kern="1200" dirty="0">
                    <a:solidFill>
                      <a:schemeClr val="tx1"/>
                    </a:solidFill>
                    <a:effectLst/>
                    <a:latin typeface="+mn-lt"/>
                    <a:ea typeface="+mn-ea"/>
                    <a:cs typeface="+mn-cs"/>
                  </a:rPr>
                  <a:t> Zircon Hf isotope data from Slave basement gneisses. Orange symbols are analyses from the CSBC, blue are new analyses from the AGC, grey </a:t>
                </a:r>
                <a:r>
                  <a:rPr lang="en-US" sz="1200" kern="1200" dirty="0" err="1">
                    <a:solidFill>
                      <a:schemeClr val="tx1"/>
                    </a:solidFill>
                    <a:effectLst/>
                    <a:latin typeface="+mn-lt"/>
                    <a:ea typeface="+mn-ea"/>
                    <a:cs typeface="+mn-cs"/>
                  </a:rPr>
                  <a:t>diamondsare</a:t>
                </a:r>
                <a:r>
                  <a:rPr lang="en-US" sz="1200" kern="1200" dirty="0">
                    <a:solidFill>
                      <a:schemeClr val="tx1"/>
                    </a:solidFill>
                    <a:effectLst/>
                    <a:latin typeface="+mn-lt"/>
                    <a:ea typeface="+mn-ea"/>
                    <a:cs typeface="+mn-cs"/>
                  </a:rPr>
                  <a:t> a compilation of Acasta Hf isotope data (sources in the text), and small circles are single detrital zircon analyses from sediments of the Slave Craton Cover Group sequence (</a:t>
                </a:r>
                <a:r>
                  <a:rPr lang="en-US" sz="1200" kern="1200" dirty="0" err="1">
                    <a:solidFill>
                      <a:schemeClr val="tx1"/>
                    </a:solidFill>
                    <a:effectLst/>
                    <a:latin typeface="+mn-lt"/>
                    <a:ea typeface="+mn-ea"/>
                    <a:cs typeface="+mn-cs"/>
                  </a:rPr>
                  <a:t>Pietranik</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2008).  Note that detrital zircon analyses are grouped by sediment location (see Supplementary Information). Grey field is the evolution of Hadean mafic </a:t>
                </a:r>
                <a:r>
                  <a:rPr lang="en-US" sz="1200" kern="1200" dirty="0" err="1">
                    <a:solidFill>
                      <a:schemeClr val="tx1"/>
                    </a:solidFill>
                    <a:effectLst/>
                    <a:latin typeface="+mn-lt"/>
                    <a:ea typeface="+mn-ea"/>
                    <a:cs typeface="+mn-cs"/>
                  </a:rPr>
                  <a:t>protocrust</a:t>
                </a:r>
                <a:r>
                  <a:rPr lang="en-US" sz="1200" kern="1200" dirty="0">
                    <a:solidFill>
                      <a:schemeClr val="tx1"/>
                    </a:solidFill>
                    <a:effectLst/>
                    <a:latin typeface="+mn-lt"/>
                    <a:ea typeface="+mn-ea"/>
                    <a:cs typeface="+mn-cs"/>
                  </a:rPr>
                  <a:t>, while orange and blue lines show our interpretations (sloped lines for time-integrated isotope evolution, vertical lines for mixing) for systematic petrogenetic differences between the two portions of the Slave basement gneisses. The Archean depleted mantle evolution line shown here is the connector line between a chondritic source at 4.4 Ga and modern MORB </a:t>
                </a:r>
                <a:r>
                  <a:rPr lang="en-US" sz="1200" kern="1200" dirty="0">
                    <a:solidFill>
                      <a:schemeClr val="tx1"/>
                    </a:solidFill>
                    <a:effectLst/>
                    <a:latin typeface="+mn-lt"/>
                    <a:ea typeface="+mn-ea"/>
                    <a:cs typeface="+mn-cs"/>
                    <a:sym typeface="Symbol" panose="05050102010706020507" pitchFamily="18" charset="2"/>
                  </a:rPr>
                  <a:t></a:t>
                </a:r>
                <a:r>
                  <a:rPr lang="en-US" sz="1200" kern="1200" dirty="0">
                    <a:solidFill>
                      <a:schemeClr val="tx1"/>
                    </a:solidFill>
                    <a:effectLst/>
                    <a:latin typeface="+mn-lt"/>
                    <a:ea typeface="+mn-ea"/>
                    <a:cs typeface="+mn-cs"/>
                  </a:rPr>
                  <a:t>Hf values of +17.  Calculated with respect to this model evolution for the depleted mantle, the inset shows the maximum crustal residence times (depleted mantle model ages calculated using a source </a:t>
                </a:r>
                <a:r>
                  <a:rPr lang="en-US" sz="1200" kern="1200" baseline="30000" dirty="0">
                    <a:solidFill>
                      <a:schemeClr val="tx1"/>
                    </a:solidFill>
                    <a:effectLst/>
                    <a:latin typeface="+mn-lt"/>
                    <a:ea typeface="+mn-ea"/>
                    <a:cs typeface="+mn-cs"/>
                  </a:rPr>
                  <a:t>176</a:t>
                </a:r>
                <a:r>
                  <a:rPr lang="en-US" sz="1200" kern="1200" dirty="0">
                    <a:solidFill>
                      <a:schemeClr val="tx1"/>
                    </a:solidFill>
                    <a:effectLst/>
                    <a:latin typeface="+mn-lt"/>
                    <a:ea typeface="+mn-ea"/>
                    <a:cs typeface="+mn-cs"/>
                  </a:rPr>
                  <a:t>Lu/</a:t>
                </a:r>
                <a:r>
                  <a:rPr lang="en-US" sz="1200" kern="1200" baseline="30000" dirty="0">
                    <a:solidFill>
                      <a:schemeClr val="tx1"/>
                    </a:solidFill>
                    <a:effectLst/>
                    <a:latin typeface="+mn-lt"/>
                    <a:ea typeface="+mn-ea"/>
                    <a:cs typeface="+mn-cs"/>
                  </a:rPr>
                  <a:t>177</a:t>
                </a:r>
                <a:r>
                  <a:rPr lang="en-US" sz="1200" kern="1200" dirty="0">
                    <a:solidFill>
                      <a:schemeClr val="tx1"/>
                    </a:solidFill>
                    <a:effectLst/>
                    <a:latin typeface="+mn-lt"/>
                    <a:ea typeface="+mn-ea"/>
                    <a:cs typeface="+mn-cs"/>
                  </a:rPr>
                  <a:t>Hf of 0.015, and then subtracting the U-Pb </a:t>
                </a:r>
                <a:r>
                  <a:rPr lang="en-US" sz="1200" kern="1200" dirty="0" err="1">
                    <a:solidFill>
                      <a:schemeClr val="tx1"/>
                    </a:solidFill>
                    <a:effectLst/>
                    <a:latin typeface="+mn-lt"/>
                    <a:ea typeface="+mn-ea"/>
                    <a:cs typeface="+mn-cs"/>
                  </a:rPr>
                  <a:t>crystallisation</a:t>
                </a:r>
                <a:r>
                  <a:rPr lang="en-US" sz="1200" kern="1200" dirty="0">
                    <a:solidFill>
                      <a:schemeClr val="tx1"/>
                    </a:solidFill>
                    <a:effectLst/>
                    <a:latin typeface="+mn-lt"/>
                    <a:ea typeface="+mn-ea"/>
                    <a:cs typeface="+mn-cs"/>
                  </a:rPr>
                  <a:t> age from this model age) for all Slave craton Hf isotope data.  The transition from long to short crustal residence times occurs at 3.6 Ga.  </a:t>
                </a:r>
                <a:endParaRPr lang="en-GB"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28/03/2019</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28/03/2019</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8300940" y="179388"/>
            <a:ext cx="3723089"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Reimink </a:t>
            </a:r>
            <a:r>
              <a:rPr lang="en-US" altLang="en-US" sz="1400" b="1" i="1" dirty="0">
                <a:solidFill>
                  <a:schemeClr val="tx1"/>
                </a:solidFill>
                <a:latin typeface="Arial" panose="020B0604020202020204" pitchFamily="34" charset="0"/>
                <a:cs typeface="Arial" panose="020B0604020202020204" pitchFamily="34" charset="0"/>
              </a:rPr>
              <a:t>et al</a:t>
            </a:r>
            <a:r>
              <a:rPr lang="en-US"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Onset of new, progressive crustal growth in the central Slave craton at 3.55 Ga</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15900"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Reimink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9</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10</a:t>
            </a:r>
            <a:r>
              <a:rPr lang="tr-TR" altLang="en-US" sz="1200" b="1" dirty="0">
                <a:latin typeface="Arial" panose="020B0604020202020204" pitchFamily="34" charset="0"/>
              </a:rPr>
              <a:t>, </a:t>
            </a:r>
            <a:r>
              <a:rPr lang="fr-FR" altLang="en-US" sz="1200" b="1">
                <a:latin typeface="Arial" panose="020B0604020202020204" pitchFamily="34" charset="0"/>
              </a:rPr>
              <a:t>8-13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907</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2019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BY-NC-ND.</a:t>
            </a:r>
          </a:p>
        </p:txBody>
      </p:sp>
      <p:sp>
        <p:nvSpPr>
          <p:cNvPr id="15" name="Rectangle 14">
            <a:extLst>
              <a:ext uri="{FF2B5EF4-FFF2-40B4-BE49-F238E27FC236}">
                <a16:creationId xmlns:a16="http://schemas.microsoft.com/office/drawing/2014/main" id="{05D4F318-9649-4DF1-9E5F-E27D37E6A5EB}"/>
              </a:ext>
            </a:extLst>
          </p:cNvPr>
          <p:cNvSpPr/>
          <p:nvPr/>
        </p:nvSpPr>
        <p:spPr>
          <a:xfrm>
            <a:off x="8728169" y="2197893"/>
            <a:ext cx="3295859" cy="2462213"/>
          </a:xfrm>
          <a:prstGeom prst="rect">
            <a:avLst/>
          </a:prstGeom>
        </p:spPr>
        <p:txBody>
          <a:bodyPr wrap="square">
            <a:spAutoFit/>
          </a:bodyPr>
          <a:lstStyle/>
          <a:p>
            <a:r>
              <a:rPr lang="en-US" sz="1100" b="1" dirty="0"/>
              <a:t>Figure 3</a:t>
            </a:r>
            <a:r>
              <a:rPr lang="en-US" sz="1100" dirty="0"/>
              <a:t> Zircon Hf isotope data from Slave basement gneisses. Orange symbols are analyses from the CSBC, blue are new analyses from the AGC, grey diamonds are a compilation of Acasta Hf isotope data (sources in the text), and small circles are single detrital zircon analyses from sediments of the Slave Craton Cover Group sequence (</a:t>
            </a:r>
            <a:r>
              <a:rPr lang="en-US" sz="1100" dirty="0" err="1"/>
              <a:t>Pietranik</a:t>
            </a:r>
            <a:r>
              <a:rPr lang="en-US" sz="1100" dirty="0"/>
              <a:t> </a:t>
            </a:r>
            <a:r>
              <a:rPr lang="en-US" sz="1100" i="1" dirty="0"/>
              <a:t>et al</a:t>
            </a:r>
            <a:r>
              <a:rPr lang="en-US" sz="1100" dirty="0"/>
              <a:t>., 2008).  Note that detrital zircon analyses are grouped by sediment location (see Supplementary Information). Grey field is the evolution of Hadean mafic </a:t>
            </a:r>
            <a:r>
              <a:rPr lang="en-US" sz="1100" dirty="0" err="1"/>
              <a:t>protocrust</a:t>
            </a:r>
            <a:r>
              <a:rPr lang="en-US" sz="1100" dirty="0"/>
              <a:t>, while orange and blue lines show our interpretations (sloped lines for time-integrated isotope evolution, vertical lines for mixing) for systematic petrogenetic differences between the two portions…</a:t>
            </a:r>
            <a:endParaRPr lang="en-GB" sz="1100" dirty="0"/>
          </a:p>
        </p:txBody>
      </p:sp>
      <p:pic>
        <p:nvPicPr>
          <p:cNvPr id="10" name="Picture 9">
            <a:extLst>
              <a:ext uri="{FF2B5EF4-FFF2-40B4-BE49-F238E27FC236}">
                <a16:creationId xmlns:a16="http://schemas.microsoft.com/office/drawing/2014/main" id="{EF3592FD-E245-43D5-B2AE-85631AF3EF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053" y="1602135"/>
            <a:ext cx="7699887" cy="4282183"/>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733</TotalTime>
  <Words>411</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84</cp:revision>
  <dcterms:created xsi:type="dcterms:W3CDTF">2017-09-25T10:29:42Z</dcterms:created>
  <dcterms:modified xsi:type="dcterms:W3CDTF">2019-03-28T09:35:29Z</dcterms:modified>
</cp:coreProperties>
</file>