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1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30/04/2019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Figure 1</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(a)</a:t>
                </a:r>
                <a:r>
                  <a:rPr lang="en-GB" sz="1200" kern="1200" dirty="0">
                    <a:solidFill>
                      <a:schemeClr val="tx1"/>
                    </a:solidFill>
                    <a:effectLst/>
                    <a:latin typeface="+mn-lt"/>
                    <a:ea typeface="+mn-ea"/>
                    <a:cs typeface="+mn-cs"/>
                  </a:rPr>
                  <a:t> Synthetic topographic map (</a:t>
                </a:r>
                <a:r>
                  <a:rPr lang="en-GB" sz="1200" kern="1200" dirty="0" err="1">
                    <a:solidFill>
                      <a:schemeClr val="tx1"/>
                    </a:solidFill>
                    <a:effectLst/>
                    <a:latin typeface="+mn-lt"/>
                    <a:ea typeface="+mn-ea"/>
                    <a:cs typeface="+mn-cs"/>
                  </a:rPr>
                  <a:t>Nomikou</a:t>
                </a:r>
                <a:r>
                  <a:rPr lang="en-GB" sz="1200" kern="1200" dirty="0">
                    <a:solidFill>
                      <a:schemeClr val="tx1"/>
                    </a:solidFill>
                    <a:effectLst/>
                    <a:latin typeface="+mn-lt"/>
                    <a:ea typeface="+mn-ea"/>
                    <a:cs typeface="+mn-cs"/>
                  </a:rPr>
                  <a:t>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2014) showing the position of hydrothermal outflow areas within the Santorin caldera. Two samples were collected at the ‘Reference’ site, which corresponds to near-bottom water away from hydrothermal sources and at the bottom of the northern basin of the caldera. The other samples were collected at the caldera hydrothermal field (CHF), which shows mounds of bacterial mat </a:t>
                </a:r>
                <a:r>
                  <a:rPr lang="en-GB" sz="1200" b="1" kern="1200" dirty="0">
                    <a:solidFill>
                      <a:schemeClr val="tx1"/>
                    </a:solidFill>
                    <a:effectLst/>
                    <a:latin typeface="+mn-lt"/>
                    <a:ea typeface="+mn-ea"/>
                    <a:cs typeface="+mn-cs"/>
                  </a:rPr>
                  <a:t>(b)</a:t>
                </a:r>
                <a:r>
                  <a:rPr lang="en-GB" sz="1200" kern="1200" dirty="0">
                    <a:solidFill>
                      <a:schemeClr val="tx1"/>
                    </a:solidFill>
                    <a:effectLst/>
                    <a:latin typeface="+mn-lt"/>
                    <a:ea typeface="+mn-ea"/>
                    <a:cs typeface="+mn-cs"/>
                  </a:rPr>
                  <a:t>, and at the </a:t>
                </a:r>
                <a:r>
                  <a:rPr lang="en-GB" sz="1200" kern="1200" dirty="0" err="1">
                    <a:solidFill>
                      <a:schemeClr val="tx1"/>
                    </a:solidFill>
                    <a:effectLst/>
                    <a:latin typeface="+mn-lt"/>
                    <a:ea typeface="+mn-ea"/>
                    <a:cs typeface="+mn-cs"/>
                  </a:rPr>
                  <a:t>Kallisti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Limnes</a:t>
                </a:r>
                <a:r>
                  <a:rPr lang="en-GB" sz="1200" kern="1200" dirty="0">
                    <a:solidFill>
                      <a:schemeClr val="tx1"/>
                    </a:solidFill>
                    <a:effectLst/>
                    <a:latin typeface="+mn-lt"/>
                    <a:ea typeface="+mn-ea"/>
                    <a:cs typeface="+mn-cs"/>
                  </a:rPr>
                  <a:t> (KL), which shows sub-sea pools with CO</a:t>
                </a:r>
                <a:r>
                  <a:rPr lang="en-GB" sz="1200" kern="1200" baseline="-25000" dirty="0">
                    <a:solidFill>
                      <a:schemeClr val="tx1"/>
                    </a:solidFill>
                    <a:effectLst/>
                    <a:latin typeface="+mn-lt"/>
                    <a:ea typeface="+mn-ea"/>
                    <a:cs typeface="+mn-cs"/>
                  </a:rPr>
                  <a:t>2</a:t>
                </a:r>
                <a:r>
                  <a:rPr lang="en-GB" sz="1200" kern="1200" dirty="0">
                    <a:solidFill>
                      <a:schemeClr val="tx1"/>
                    </a:solidFill>
                    <a:effectLst/>
                    <a:latin typeface="+mn-lt"/>
                    <a:ea typeface="+mn-ea"/>
                    <a:cs typeface="+mn-cs"/>
                  </a:rPr>
                  <a:t>-rich fluids (</a:t>
                </a:r>
                <a:r>
                  <a:rPr lang="en-GB" sz="1200" kern="1200" dirty="0" err="1">
                    <a:solidFill>
                      <a:schemeClr val="tx1"/>
                    </a:solidFill>
                    <a:effectLst/>
                    <a:latin typeface="+mn-lt"/>
                    <a:ea typeface="+mn-ea"/>
                    <a:cs typeface="+mn-cs"/>
                  </a:rPr>
                  <a:t>Camilli</a:t>
                </a:r>
                <a:r>
                  <a:rPr lang="en-GB" sz="1200" kern="1200" dirty="0">
                    <a:solidFill>
                      <a:schemeClr val="tx1"/>
                    </a:solidFill>
                    <a:effectLst/>
                    <a:latin typeface="+mn-lt"/>
                    <a:ea typeface="+mn-ea"/>
                    <a:cs typeface="+mn-cs"/>
                  </a:rPr>
                  <a:t>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2015) </a:t>
                </a:r>
                <a:r>
                  <a:rPr lang="en-GB" sz="1200" b="1" kern="1200" dirty="0">
                    <a:solidFill>
                      <a:schemeClr val="tx1"/>
                    </a:solidFill>
                    <a:effectLst/>
                    <a:latin typeface="+mn-lt"/>
                    <a:ea typeface="+mn-ea"/>
                    <a:cs typeface="+mn-cs"/>
                  </a:rPr>
                  <a:t>(c </a:t>
                </a:r>
                <a:r>
                  <a:rPr lang="en-GB" sz="1200" kern="1200" dirty="0">
                    <a:solidFill>
                      <a:schemeClr val="tx1"/>
                    </a:solidFill>
                    <a:effectLst/>
                    <a:latin typeface="+mn-lt"/>
                    <a:ea typeface="+mn-ea"/>
                    <a:cs typeface="+mn-cs"/>
                  </a:rPr>
                  <a:t>and</a:t>
                </a:r>
                <a:r>
                  <a:rPr lang="en-GB" sz="1200" b="1" kern="1200" dirty="0">
                    <a:solidFill>
                      <a:schemeClr val="tx1"/>
                    </a:solidFill>
                    <a:effectLst/>
                    <a:latin typeface="+mn-lt"/>
                    <a:ea typeface="+mn-ea"/>
                    <a:cs typeface="+mn-cs"/>
                  </a:rPr>
                  <a:t> d)</a:t>
                </a:r>
                <a:r>
                  <a:rPr lang="en-GB" sz="1200" kern="1200" dirty="0">
                    <a:solidFill>
                      <a:schemeClr val="tx1"/>
                    </a:solidFill>
                    <a:effectLst/>
                    <a:latin typeface="+mn-lt"/>
                    <a:ea typeface="+mn-ea"/>
                    <a:cs typeface="+mn-cs"/>
                  </a:rPr>
                  <a:t>. CHF and other hydrothermal areas throughout the caldera where observed in 2006 (Sigurdsson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2006). The red open circle corresponds to the Mogi source model associated with the 2011 inflation event (Newman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2012). A and A’ indicate the ends of bathymetric profile in Figure 3.</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30/04/2019</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30/04/2019</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30/04/2019</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30/04/2019</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30/04/2019</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30/04/2019</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30/04/2019</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30/04/2019</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30/04/2019</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30/04/2019</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30/04/2019</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30/04/2019</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928150" y="179388"/>
            <a:ext cx="4095880"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Moreira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New insights into the plumbing system of Santorini using helium and carbon isotopes </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05852"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Moreira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9</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10</a:t>
            </a:r>
            <a:r>
              <a:rPr lang="tr-TR" altLang="en-US" sz="1200" b="1" dirty="0">
                <a:latin typeface="Arial" panose="020B0604020202020204" pitchFamily="34" charset="0"/>
              </a:rPr>
              <a:t>, </a:t>
            </a:r>
            <a:r>
              <a:rPr lang="fr-FR" altLang="en-US" sz="1200" b="1" dirty="0">
                <a:latin typeface="Arial" panose="020B0604020202020204" pitchFamily="34" charset="0"/>
              </a:rPr>
              <a:t>46-50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914</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2019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a:t>
            </a:r>
          </a:p>
        </p:txBody>
      </p:sp>
      <p:sp>
        <p:nvSpPr>
          <p:cNvPr id="15" name="Rectangle 14">
            <a:extLst>
              <a:ext uri="{FF2B5EF4-FFF2-40B4-BE49-F238E27FC236}">
                <a16:creationId xmlns:a16="http://schemas.microsoft.com/office/drawing/2014/main" id="{05D4F318-9649-4DF1-9E5F-E27D37E6A5EB}"/>
              </a:ext>
            </a:extLst>
          </p:cNvPr>
          <p:cNvSpPr/>
          <p:nvPr/>
        </p:nvSpPr>
        <p:spPr>
          <a:xfrm>
            <a:off x="8547298" y="2705725"/>
            <a:ext cx="3295859" cy="1446550"/>
          </a:xfrm>
          <a:prstGeom prst="rect">
            <a:avLst/>
          </a:prstGeom>
        </p:spPr>
        <p:txBody>
          <a:bodyPr wrap="square">
            <a:spAutoFit/>
          </a:bodyPr>
          <a:lstStyle/>
          <a:p>
            <a:r>
              <a:rPr lang="en-GB" sz="1100" b="1" dirty="0"/>
              <a:t>Figure 1</a:t>
            </a:r>
            <a:r>
              <a:rPr lang="en-GB" sz="1100" dirty="0"/>
              <a:t> </a:t>
            </a:r>
            <a:r>
              <a:rPr lang="en-GB" sz="1100" b="1" dirty="0"/>
              <a:t>(a)</a:t>
            </a:r>
            <a:r>
              <a:rPr lang="en-GB" sz="1100" dirty="0"/>
              <a:t> Synthetic topographic map (</a:t>
            </a:r>
            <a:r>
              <a:rPr lang="en-GB" sz="1100" dirty="0" err="1"/>
              <a:t>Nomikou</a:t>
            </a:r>
            <a:r>
              <a:rPr lang="en-GB" sz="1100" dirty="0"/>
              <a:t> </a:t>
            </a:r>
            <a:r>
              <a:rPr lang="en-GB" sz="1100" i="1" dirty="0"/>
              <a:t>et al</a:t>
            </a:r>
            <a:r>
              <a:rPr lang="en-GB" sz="1100" dirty="0"/>
              <a:t>., 2014) showing the position of hydrothermal outflow areas within the Santorin caldera. Two samples were collected at the ‘Reference’ site, which corresponds to near-bottom water away from hydrothermal sources and at the bottom of the northern basin of the caldera. The other samples were collected at the caldera hydrothermal field (CHF)…</a:t>
            </a:r>
          </a:p>
        </p:txBody>
      </p:sp>
      <p:pic>
        <p:nvPicPr>
          <p:cNvPr id="3" name="Picture 2">
            <a:extLst>
              <a:ext uri="{FF2B5EF4-FFF2-40B4-BE49-F238E27FC236}">
                <a16:creationId xmlns:a16="http://schemas.microsoft.com/office/drawing/2014/main" id="{ACCA146D-1120-48D3-90F0-E9BF86F48E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7137" y="1144611"/>
            <a:ext cx="6725043" cy="4843734"/>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TotalTime>
  <Words>299</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86</cp:revision>
  <dcterms:created xsi:type="dcterms:W3CDTF">2017-09-25T10:29:42Z</dcterms:created>
  <dcterms:modified xsi:type="dcterms:W3CDTF">2019-04-30T15:29:38Z</dcterms:modified>
</cp:coreProperties>
</file>