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602" autoAdjust="0"/>
  </p:normalViewPr>
  <p:slideViewPr>
    <p:cSldViewPr snapToGrid="0">
      <p:cViewPr varScale="1">
        <p:scale>
          <a:sx n="76" d="100"/>
          <a:sy n="76" d="100"/>
        </p:scale>
        <p:origin x="854" y="53"/>
      </p:cViewPr>
      <p:guideLst/>
    </p:cSldViewPr>
  </p:slideViewPr>
  <p:notesTextViewPr>
    <p:cViewPr>
      <p:scale>
        <a:sx n="1" d="1"/>
        <a:sy n="1" d="1"/>
      </p:scale>
      <p:origin x="0" y="-29"/>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E9F15-E124-4A59-ADCB-FB1B9F434588}" type="datetimeFigureOut">
              <a:rPr lang="en-GB" smtClean="0"/>
              <a:t>05/06/2019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5EF4E-C39C-4320-9BC4-7602AEACBD62}" type="slidenum">
              <a:rPr lang="en-GB" smtClean="0"/>
              <a:t>‹#›</a:t>
            </a:fld>
            <a:endParaRPr lang="en-GB"/>
          </a:p>
        </p:txBody>
      </p:sp>
    </p:spTree>
    <p:extLst>
      <p:ext uri="{BB962C8B-B14F-4D97-AF65-F5344CB8AC3E}">
        <p14:creationId xmlns:p14="http://schemas.microsoft.com/office/powerpoint/2010/main" val="61122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dirty="0"/>
                  <a:t>Figure 1</a:t>
                </a:r>
                <a:r>
                  <a:rPr lang="en-US" sz="1200" dirty="0"/>
                  <a:t> </a:t>
                </a:r>
                <a:r>
                  <a:rPr lang="en-US" sz="1200" b="1" dirty="0"/>
                  <a:t>(a)</a:t>
                </a:r>
                <a:r>
                  <a:rPr lang="en-US" sz="1200" dirty="0"/>
                  <a:t> Location of the newly discovered fluid discharge field at site M and two pockmarks at sites N and P (red dots) on the incoming plate of Mariana trench. </a:t>
                </a:r>
                <a:r>
                  <a:rPr lang="en-US" sz="1200" b="1" dirty="0"/>
                  <a:t>(b) </a:t>
                </a:r>
                <a:r>
                  <a:rPr lang="en-US" sz="1200" dirty="0"/>
                  <a:t>Enlarged shaded-relief map of red box in </a:t>
                </a:r>
                <a:r>
                  <a:rPr lang="en-US" sz="1200" b="1" dirty="0"/>
                  <a:t>(a)</a:t>
                </a:r>
                <a:r>
                  <a:rPr lang="en-US" sz="1200" dirty="0"/>
                  <a:t>. The sites M, N and P (green circles) are situated on the base of the slopes of bending-related faults that have been extensively developed and pervasively cross the entire trench slope of the incoming plate in response to plate flexure. White triangles show the axis of the southern Mariana trench. The known serpentinite mud volcanoes (black dots in </a:t>
                </a:r>
                <a:r>
                  <a:rPr lang="en-US" sz="1200" b="1" dirty="0"/>
                  <a:t>(a)</a:t>
                </a:r>
                <a:r>
                  <a:rPr lang="en-US" sz="1200" dirty="0"/>
                  <a:t>) are exclusively located on the overriding plate of Mariana trench. White bars in </a:t>
                </a:r>
                <a:r>
                  <a:rPr lang="en-US" sz="1200" b="1" dirty="0"/>
                  <a:t>(b)</a:t>
                </a:r>
                <a:r>
                  <a:rPr lang="en-US" sz="1200" dirty="0"/>
                  <a:t> show blank areas where no multi-beam bathymetric </a:t>
                </a:r>
                <a:r>
                  <a:rPr lang="en-US" sz="1200"/>
                  <a:t>data are available</a:t>
                </a:r>
                <a:r>
                  <a:rPr lang="en-US" sz="1200" dirty="0"/>
                  <a:t>. </a:t>
                </a:r>
                <a:endParaRPr lang="en-GB" sz="120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Figure 1 (a)</a:t>
                </a:r>
                <a:r>
                  <a:rPr lang="en-US" sz="1200" kern="1200" dirty="0">
                    <a:solidFill>
                      <a:schemeClr val="tx1"/>
                    </a:solidFill>
                    <a:effectLst/>
                    <a:latin typeface="+mn-lt"/>
                    <a:ea typeface="+mn-ea"/>
                    <a:cs typeface="+mn-cs"/>
                  </a:rPr>
                  <a:t> Structure factors, </a:t>
                </a:r>
                <a:r>
                  <a:rPr lang="en-GB" sz="1200" i="1" kern="1200" dirty="0">
                    <a:solidFill>
                      <a:schemeClr val="tx1"/>
                    </a:solidFill>
                    <a:effectLst/>
                    <a:latin typeface="+mn-lt"/>
                    <a:ea typeface="+mn-ea"/>
                    <a:cs typeface="+mn-cs"/>
                  </a:rPr>
                  <a:t>S(q)</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molten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CaCO</a:t>
                </a:r>
                <a:r>
                  <a:rPr lang="en-GB"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curves are stacked to see better the evolution with increased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conditions (given on the right panel); the main change affecting </a:t>
                </a:r>
                <a:r>
                  <a:rPr lang="en-GB" sz="1200" i="1" kern="1200" dirty="0">
                    <a:solidFill>
                      <a:schemeClr val="tx1"/>
                    </a:solidFill>
                    <a:effectLst/>
                    <a:latin typeface="+mn-lt"/>
                    <a:ea typeface="+mn-ea"/>
                    <a:cs typeface="+mn-cs"/>
                  </a:rPr>
                  <a:t>S(q)</a:t>
                </a:r>
                <a:r>
                  <a:rPr lang="en-US" sz="1200" kern="1200" dirty="0">
                    <a:solidFill>
                      <a:schemeClr val="tx1"/>
                    </a:solidFill>
                    <a:effectLst/>
                    <a:latin typeface="+mn-lt"/>
                    <a:ea typeface="+mn-ea"/>
                    <a:cs typeface="+mn-cs"/>
                  </a:rPr>
                  <a:t> (Fig. 1a) is the shift of the first sharp diffraction peak (FSDP) towards higher reciprocal distances, up to 2.28 </a:t>
                </a:r>
                <a:r>
                  <a:rPr lang="da-DK" sz="1200" kern="1200" dirty="0">
                    <a:solidFill>
                      <a:schemeClr val="tx1"/>
                    </a:solidFill>
                    <a:effectLst/>
                    <a:latin typeface="+mn-lt"/>
                    <a:ea typeface="+mn-ea"/>
                    <a:cs typeface="+mn-cs"/>
                  </a:rPr>
                  <a:t>Å</a:t>
                </a:r>
                <a:r>
                  <a:rPr lang="fr-FR" sz="1200" kern="1200" baseline="30000" dirty="0">
                    <a:solidFill>
                      <a:schemeClr val="tx1"/>
                    </a:solidFill>
                    <a:effectLst/>
                    <a:latin typeface="+mn-lt"/>
                    <a:ea typeface="+mn-ea"/>
                    <a:cs typeface="+mn-cs"/>
                  </a:rPr>
                  <a:t>-</a:t>
                </a:r>
                <a:r>
                  <a:rPr lang="en-GB"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8.7 </a:t>
                </a:r>
                <a:r>
                  <a:rPr lang="en-US" sz="1200" kern="1200" dirty="0" err="1">
                    <a:solidFill>
                      <a:schemeClr val="tx1"/>
                    </a:solidFill>
                    <a:effectLst/>
                    <a:latin typeface="+mn-lt"/>
                    <a:ea typeface="+mn-ea"/>
                    <a:cs typeface="+mn-cs"/>
                  </a:rPr>
                  <a:t>GPa</a:t>
                </a:r>
                <a:r>
                  <a:rPr lang="en-US" sz="1200" kern="1200" dirty="0">
                    <a:solidFill>
                      <a:schemeClr val="tx1"/>
                    </a:solidFill>
                    <a:effectLst/>
                    <a:latin typeface="+mn-lt"/>
                    <a:ea typeface="+mn-ea"/>
                    <a:cs typeface="+mn-cs"/>
                  </a:rPr>
                  <a:t> which corresponds in the real space to a characteristic mid-range order distance, </a:t>
                </a:r>
                <a:r>
                  <a:rPr lang="en-GB" sz="1200" i="0" kern="1200">
                    <a:solidFill>
                      <a:schemeClr val="tx1"/>
                    </a:solidFill>
                    <a:effectLst/>
                    <a:latin typeface="+mn-lt"/>
                    <a:ea typeface="+mn-ea"/>
                    <a:cs typeface="+mn-cs"/>
                  </a:rPr>
                  <a:t>2𝜋/𝑞_𝐹𝑆𝐷𝑃</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2.76 </a:t>
                </a:r>
                <a:r>
                  <a:rPr lang="da-DK" sz="1200" kern="1200" dirty="0">
                    <a:solidFill>
                      <a:schemeClr val="tx1"/>
                    </a:solidFill>
                    <a:effectLst/>
                    <a:latin typeface="+mn-lt"/>
                    <a:ea typeface="+mn-ea"/>
                    <a:cs typeface="+mn-cs"/>
                  </a:rPr>
                  <a:t>Å</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Corresponding radial distribution functions (plain curves), </a:t>
                </a:r>
                <a:r>
                  <a:rPr lang="en-GB" sz="1200" i="1" kern="1200" dirty="0">
                    <a:solidFill>
                      <a:schemeClr val="tx1"/>
                    </a:solidFill>
                    <a:effectLst/>
                    <a:latin typeface="+mn-lt"/>
                    <a:ea typeface="+mn-ea"/>
                    <a:cs typeface="+mn-cs"/>
                  </a:rPr>
                  <a:t>g(r)</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compared to MD simulations (dashed curve; </a:t>
                </a:r>
                <a:r>
                  <a:rPr lang="en-US" sz="1200" kern="1200" dirty="0" err="1">
                    <a:solidFill>
                      <a:schemeClr val="tx1"/>
                    </a:solidFill>
                    <a:effectLst/>
                    <a:latin typeface="+mn-lt"/>
                    <a:ea typeface="+mn-ea"/>
                    <a:cs typeface="+mn-cs"/>
                  </a:rPr>
                  <a:t>Vuilleumier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2014).</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A5D5EF4E-C39C-4320-9BC4-7602AEACBD62}" type="slidenum">
              <a:rPr lang="en-GB" smtClean="0"/>
              <a:t>1</a:t>
            </a:fld>
            <a:endParaRPr lang="en-GB"/>
          </a:p>
        </p:txBody>
      </p:sp>
    </p:spTree>
    <p:extLst>
      <p:ext uri="{BB962C8B-B14F-4D97-AF65-F5344CB8AC3E}">
        <p14:creationId xmlns:p14="http://schemas.microsoft.com/office/powerpoint/2010/main" val="28658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B77A-AD9E-42CE-90FE-2A2B85BA6A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7BDCB0-2F98-4689-B4DC-EBA31EED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B18CC1-746B-4575-80C5-9180D943F9B0}"/>
              </a:ext>
            </a:extLst>
          </p:cNvPr>
          <p:cNvSpPr>
            <a:spLocks noGrp="1"/>
          </p:cNvSpPr>
          <p:nvPr>
            <p:ph type="dt" sz="half" idx="10"/>
          </p:nvPr>
        </p:nvSpPr>
        <p:spPr/>
        <p:txBody>
          <a:bodyPr/>
          <a:lstStyle/>
          <a:p>
            <a:fld id="{8C1B2804-2022-499F-AEBC-0A6FF3388BE2}" type="datetimeFigureOut">
              <a:rPr lang="en-GB" smtClean="0"/>
              <a:t>05/06/2019</a:t>
            </a:fld>
            <a:endParaRPr lang="en-GB"/>
          </a:p>
        </p:txBody>
      </p:sp>
      <p:sp>
        <p:nvSpPr>
          <p:cNvPr id="5" name="Footer Placeholder 4">
            <a:extLst>
              <a:ext uri="{FF2B5EF4-FFF2-40B4-BE49-F238E27FC236}">
                <a16:creationId xmlns:a16="http://schemas.microsoft.com/office/drawing/2014/main" id="{EF625D76-471C-46CA-85B1-9542E01AA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3BD73-5656-4ABB-9EC0-E921F08CF387}"/>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006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B4C8-EF40-4129-B925-4B9888E279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22B0D2-5CC9-448C-9BD4-5A2D7A8B33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065027-A13C-44B4-9C3B-CAF026DAFDC1}"/>
              </a:ext>
            </a:extLst>
          </p:cNvPr>
          <p:cNvSpPr>
            <a:spLocks noGrp="1"/>
          </p:cNvSpPr>
          <p:nvPr>
            <p:ph type="dt" sz="half" idx="10"/>
          </p:nvPr>
        </p:nvSpPr>
        <p:spPr/>
        <p:txBody>
          <a:bodyPr/>
          <a:lstStyle/>
          <a:p>
            <a:fld id="{8C1B2804-2022-499F-AEBC-0A6FF3388BE2}" type="datetimeFigureOut">
              <a:rPr lang="en-GB" smtClean="0"/>
              <a:t>05/06/2019</a:t>
            </a:fld>
            <a:endParaRPr lang="en-GB"/>
          </a:p>
        </p:txBody>
      </p:sp>
      <p:sp>
        <p:nvSpPr>
          <p:cNvPr id="5" name="Footer Placeholder 4">
            <a:extLst>
              <a:ext uri="{FF2B5EF4-FFF2-40B4-BE49-F238E27FC236}">
                <a16:creationId xmlns:a16="http://schemas.microsoft.com/office/drawing/2014/main" id="{0E1EE38C-12E3-410D-A654-891177890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49C061-4FD5-4723-87C0-82A1607760F9}"/>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76858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2312C-0787-421F-B6C4-28205E7AC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4ECF14-3AFA-47E6-93C1-FD81DDB73F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80EAF-EE41-4061-B44A-35C321DF1694}"/>
              </a:ext>
            </a:extLst>
          </p:cNvPr>
          <p:cNvSpPr>
            <a:spLocks noGrp="1"/>
          </p:cNvSpPr>
          <p:nvPr>
            <p:ph type="dt" sz="half" idx="10"/>
          </p:nvPr>
        </p:nvSpPr>
        <p:spPr/>
        <p:txBody>
          <a:bodyPr/>
          <a:lstStyle/>
          <a:p>
            <a:fld id="{8C1B2804-2022-499F-AEBC-0A6FF3388BE2}" type="datetimeFigureOut">
              <a:rPr lang="en-GB" smtClean="0"/>
              <a:t>05/06/2019</a:t>
            </a:fld>
            <a:endParaRPr lang="en-GB"/>
          </a:p>
        </p:txBody>
      </p:sp>
      <p:sp>
        <p:nvSpPr>
          <p:cNvPr id="5" name="Footer Placeholder 4">
            <a:extLst>
              <a:ext uri="{FF2B5EF4-FFF2-40B4-BE49-F238E27FC236}">
                <a16:creationId xmlns:a16="http://schemas.microsoft.com/office/drawing/2014/main" id="{83E7AC7D-01FB-43A7-A07D-D6023C3A34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BA76D-FCB1-4559-B3F0-A878D1BD5240}"/>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4320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D16-66A3-4566-9E68-B544E2F105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D30713-681D-4D4B-86C3-CD3CC2C9B0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92439B-D52C-4963-8A9E-E49B072760AB}"/>
              </a:ext>
            </a:extLst>
          </p:cNvPr>
          <p:cNvSpPr>
            <a:spLocks noGrp="1"/>
          </p:cNvSpPr>
          <p:nvPr>
            <p:ph type="dt" sz="half" idx="10"/>
          </p:nvPr>
        </p:nvSpPr>
        <p:spPr/>
        <p:txBody>
          <a:bodyPr/>
          <a:lstStyle/>
          <a:p>
            <a:fld id="{8C1B2804-2022-499F-AEBC-0A6FF3388BE2}" type="datetimeFigureOut">
              <a:rPr lang="en-GB" smtClean="0"/>
              <a:t>05/06/2019</a:t>
            </a:fld>
            <a:endParaRPr lang="en-GB"/>
          </a:p>
        </p:txBody>
      </p:sp>
      <p:sp>
        <p:nvSpPr>
          <p:cNvPr id="5" name="Footer Placeholder 4">
            <a:extLst>
              <a:ext uri="{FF2B5EF4-FFF2-40B4-BE49-F238E27FC236}">
                <a16:creationId xmlns:a16="http://schemas.microsoft.com/office/drawing/2014/main" id="{3D10BB58-8C09-4EAB-BDE2-C4BE4D362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26362-35E5-438E-AE2E-345E8D37223D}"/>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393811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ADCD-2C59-499A-8BB6-1B7EEAD5B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745C4F-5F3F-4202-9011-7A0120E44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381016-7CA1-4BD6-9CFA-A9F658D7B464}"/>
              </a:ext>
            </a:extLst>
          </p:cNvPr>
          <p:cNvSpPr>
            <a:spLocks noGrp="1"/>
          </p:cNvSpPr>
          <p:nvPr>
            <p:ph type="dt" sz="half" idx="10"/>
          </p:nvPr>
        </p:nvSpPr>
        <p:spPr/>
        <p:txBody>
          <a:bodyPr/>
          <a:lstStyle/>
          <a:p>
            <a:fld id="{8C1B2804-2022-499F-AEBC-0A6FF3388BE2}" type="datetimeFigureOut">
              <a:rPr lang="en-GB" smtClean="0"/>
              <a:t>05/06/2019</a:t>
            </a:fld>
            <a:endParaRPr lang="en-GB"/>
          </a:p>
        </p:txBody>
      </p:sp>
      <p:sp>
        <p:nvSpPr>
          <p:cNvPr id="5" name="Footer Placeholder 4">
            <a:extLst>
              <a:ext uri="{FF2B5EF4-FFF2-40B4-BE49-F238E27FC236}">
                <a16:creationId xmlns:a16="http://schemas.microsoft.com/office/drawing/2014/main" id="{A7F5D68C-83EE-4C22-8119-880A314D7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21CC1-DCB7-4B45-A3EB-14F55F33851B}"/>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8924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FB2F-3441-4C29-82F2-C00B696749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942F89-D38D-4DF3-9842-7CCE48938A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694011-0760-48E9-B43B-DD3FFC8CFB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D1C331-6084-4441-85DB-7E7BDFF86069}"/>
              </a:ext>
            </a:extLst>
          </p:cNvPr>
          <p:cNvSpPr>
            <a:spLocks noGrp="1"/>
          </p:cNvSpPr>
          <p:nvPr>
            <p:ph type="dt" sz="half" idx="10"/>
          </p:nvPr>
        </p:nvSpPr>
        <p:spPr/>
        <p:txBody>
          <a:bodyPr/>
          <a:lstStyle/>
          <a:p>
            <a:fld id="{8C1B2804-2022-499F-AEBC-0A6FF3388BE2}" type="datetimeFigureOut">
              <a:rPr lang="en-GB" smtClean="0"/>
              <a:t>05/06/2019</a:t>
            </a:fld>
            <a:endParaRPr lang="en-GB"/>
          </a:p>
        </p:txBody>
      </p:sp>
      <p:sp>
        <p:nvSpPr>
          <p:cNvPr id="6" name="Footer Placeholder 5">
            <a:extLst>
              <a:ext uri="{FF2B5EF4-FFF2-40B4-BE49-F238E27FC236}">
                <a16:creationId xmlns:a16="http://schemas.microsoft.com/office/drawing/2014/main" id="{18649EB1-EDBE-4C05-B153-AFA8C5EA01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E3A5BF-8E1D-441A-AD59-5E8C7D2D2033}"/>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313413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F436-B1AB-4884-9E80-4F95E5105B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E4BCD-85C2-4CEA-8526-EB8082DD7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43E3DD-0812-4D7D-97D0-56CCC315CC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1EB60D-88C3-4999-889F-4D75C0335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AC0CEC-2BBA-4B8C-9C49-1C6B61148D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80D2AE-E9FC-4363-9ACD-BEF5701C10B0}"/>
              </a:ext>
            </a:extLst>
          </p:cNvPr>
          <p:cNvSpPr>
            <a:spLocks noGrp="1"/>
          </p:cNvSpPr>
          <p:nvPr>
            <p:ph type="dt" sz="half" idx="10"/>
          </p:nvPr>
        </p:nvSpPr>
        <p:spPr/>
        <p:txBody>
          <a:bodyPr/>
          <a:lstStyle/>
          <a:p>
            <a:fld id="{8C1B2804-2022-499F-AEBC-0A6FF3388BE2}" type="datetimeFigureOut">
              <a:rPr lang="en-GB" smtClean="0"/>
              <a:t>05/06/2019</a:t>
            </a:fld>
            <a:endParaRPr lang="en-GB"/>
          </a:p>
        </p:txBody>
      </p:sp>
      <p:sp>
        <p:nvSpPr>
          <p:cNvPr id="8" name="Footer Placeholder 7">
            <a:extLst>
              <a:ext uri="{FF2B5EF4-FFF2-40B4-BE49-F238E27FC236}">
                <a16:creationId xmlns:a16="http://schemas.microsoft.com/office/drawing/2014/main" id="{07B08252-27D7-4369-8248-FA04CFEC3B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D69BAD-A5F1-49F0-88A6-E94477A56C8E}"/>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60037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CED3-97DC-4798-B74C-DB047D87F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BFFF59-ACA7-44E4-91F7-D110A228592D}"/>
              </a:ext>
            </a:extLst>
          </p:cNvPr>
          <p:cNvSpPr>
            <a:spLocks noGrp="1"/>
          </p:cNvSpPr>
          <p:nvPr>
            <p:ph type="dt" sz="half" idx="10"/>
          </p:nvPr>
        </p:nvSpPr>
        <p:spPr/>
        <p:txBody>
          <a:bodyPr/>
          <a:lstStyle/>
          <a:p>
            <a:fld id="{8C1B2804-2022-499F-AEBC-0A6FF3388BE2}" type="datetimeFigureOut">
              <a:rPr lang="en-GB" smtClean="0"/>
              <a:t>05/06/2019</a:t>
            </a:fld>
            <a:endParaRPr lang="en-GB"/>
          </a:p>
        </p:txBody>
      </p:sp>
      <p:sp>
        <p:nvSpPr>
          <p:cNvPr id="4" name="Footer Placeholder 3">
            <a:extLst>
              <a:ext uri="{FF2B5EF4-FFF2-40B4-BE49-F238E27FC236}">
                <a16:creationId xmlns:a16="http://schemas.microsoft.com/office/drawing/2014/main" id="{CBD7E3B0-6D81-4F00-82BA-59EA1DEC66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AC9C2B-BAF8-4096-885A-F089972AFEA0}"/>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26064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48B7B-DDEA-4733-A757-1F88959A72BE}"/>
              </a:ext>
            </a:extLst>
          </p:cNvPr>
          <p:cNvSpPr>
            <a:spLocks noGrp="1"/>
          </p:cNvSpPr>
          <p:nvPr>
            <p:ph type="dt" sz="half" idx="10"/>
          </p:nvPr>
        </p:nvSpPr>
        <p:spPr/>
        <p:txBody>
          <a:bodyPr/>
          <a:lstStyle/>
          <a:p>
            <a:fld id="{8C1B2804-2022-499F-AEBC-0A6FF3388BE2}" type="datetimeFigureOut">
              <a:rPr lang="en-GB" smtClean="0"/>
              <a:t>05/06/2019</a:t>
            </a:fld>
            <a:endParaRPr lang="en-GB"/>
          </a:p>
        </p:txBody>
      </p:sp>
      <p:sp>
        <p:nvSpPr>
          <p:cNvPr id="3" name="Footer Placeholder 2">
            <a:extLst>
              <a:ext uri="{FF2B5EF4-FFF2-40B4-BE49-F238E27FC236}">
                <a16:creationId xmlns:a16="http://schemas.microsoft.com/office/drawing/2014/main" id="{F98EF47A-014A-438F-8C89-B8EB5CE2A7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4803F8-B3CF-4ECF-9388-1E8DA1FF5FDE}"/>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84021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4E43-C6B2-40C4-8FFA-C52F89F29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057852-972A-4D31-AEBD-8F78579B8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0E9D65-5526-4271-B6CA-35AB50F07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5EA18-2D15-40F3-A2C6-D56011A18616}"/>
              </a:ext>
            </a:extLst>
          </p:cNvPr>
          <p:cNvSpPr>
            <a:spLocks noGrp="1"/>
          </p:cNvSpPr>
          <p:nvPr>
            <p:ph type="dt" sz="half" idx="10"/>
          </p:nvPr>
        </p:nvSpPr>
        <p:spPr/>
        <p:txBody>
          <a:bodyPr/>
          <a:lstStyle/>
          <a:p>
            <a:fld id="{8C1B2804-2022-499F-AEBC-0A6FF3388BE2}" type="datetimeFigureOut">
              <a:rPr lang="en-GB" smtClean="0"/>
              <a:t>05/06/2019</a:t>
            </a:fld>
            <a:endParaRPr lang="en-GB"/>
          </a:p>
        </p:txBody>
      </p:sp>
      <p:sp>
        <p:nvSpPr>
          <p:cNvPr id="6" name="Footer Placeholder 5">
            <a:extLst>
              <a:ext uri="{FF2B5EF4-FFF2-40B4-BE49-F238E27FC236}">
                <a16:creationId xmlns:a16="http://schemas.microsoft.com/office/drawing/2014/main" id="{B1B7921E-6790-414D-BF40-B0EBDDBCE6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D9BEBD-4601-4E89-961A-F57B88523A9B}"/>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416849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FBA1-18D8-4EFD-B4F7-1CDF5114E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28A52-A027-4CA4-9D5C-D1F5A7EB0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B8EE3-F341-4337-9869-E7CE76209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14204A-B11A-4FA3-B09C-AC7E325BE69E}"/>
              </a:ext>
            </a:extLst>
          </p:cNvPr>
          <p:cNvSpPr>
            <a:spLocks noGrp="1"/>
          </p:cNvSpPr>
          <p:nvPr>
            <p:ph type="dt" sz="half" idx="10"/>
          </p:nvPr>
        </p:nvSpPr>
        <p:spPr/>
        <p:txBody>
          <a:bodyPr/>
          <a:lstStyle/>
          <a:p>
            <a:fld id="{8C1B2804-2022-499F-AEBC-0A6FF3388BE2}" type="datetimeFigureOut">
              <a:rPr lang="en-GB" smtClean="0"/>
              <a:t>05/06/2019</a:t>
            </a:fld>
            <a:endParaRPr lang="en-GB"/>
          </a:p>
        </p:txBody>
      </p:sp>
      <p:sp>
        <p:nvSpPr>
          <p:cNvPr id="6" name="Footer Placeholder 5">
            <a:extLst>
              <a:ext uri="{FF2B5EF4-FFF2-40B4-BE49-F238E27FC236}">
                <a16:creationId xmlns:a16="http://schemas.microsoft.com/office/drawing/2014/main" id="{DD1D2141-4D98-4594-A074-B96040C2CD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11AAAB-D8AC-4254-8E04-D31385E213CB}"/>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84629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878FC-9573-4705-AAD7-77EEC76A2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86D3BC-331D-4BAE-8423-9769C843B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0CBDD-5E47-415A-8076-50612360A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2804-2022-499F-AEBC-0A6FF3388BE2}" type="datetimeFigureOut">
              <a:rPr lang="en-GB" smtClean="0"/>
              <a:t>05/06/2019</a:t>
            </a:fld>
            <a:endParaRPr lang="en-GB"/>
          </a:p>
        </p:txBody>
      </p:sp>
      <p:sp>
        <p:nvSpPr>
          <p:cNvPr id="5" name="Footer Placeholder 4">
            <a:extLst>
              <a:ext uri="{FF2B5EF4-FFF2-40B4-BE49-F238E27FC236}">
                <a16:creationId xmlns:a16="http://schemas.microsoft.com/office/drawing/2014/main" id="{025D00AC-39A3-45E8-8AA0-F551116C9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414DD2-6015-48ED-848E-AE15FA2D3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9AE1-45E4-4598-9D4D-71B7CF00AD8A}" type="slidenum">
              <a:rPr lang="en-GB" smtClean="0"/>
              <a:t>‹#›</a:t>
            </a:fld>
            <a:endParaRPr lang="en-GB"/>
          </a:p>
        </p:txBody>
      </p:sp>
    </p:spTree>
    <p:extLst>
      <p:ext uri="{BB962C8B-B14F-4D97-AF65-F5344CB8AC3E}">
        <p14:creationId xmlns:p14="http://schemas.microsoft.com/office/powerpoint/2010/main" val="6061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descr="GeoPerspLetters_logo_250.png">
            <a:extLst>
              <a:ext uri="{FF2B5EF4-FFF2-40B4-BE49-F238E27FC236}">
                <a16:creationId xmlns:a16="http://schemas.microsoft.com/office/drawing/2014/main" id="{43CDA8D4-EBD6-4957-A7BC-D25F00592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9388"/>
            <a:ext cx="2022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a:extLst>
              <a:ext uri="{FF2B5EF4-FFF2-40B4-BE49-F238E27FC236}">
                <a16:creationId xmlns:a16="http://schemas.microsoft.com/office/drawing/2014/main" id="{6EAD7618-3F46-4AC7-9DF4-2F101F44696A}"/>
              </a:ext>
            </a:extLst>
          </p:cNvPr>
          <p:cNvSpPr txBox="1">
            <a:spLocks noChangeArrowheads="1"/>
          </p:cNvSpPr>
          <p:nvPr/>
        </p:nvSpPr>
        <p:spPr bwMode="auto">
          <a:xfrm>
            <a:off x="7514702" y="179388"/>
            <a:ext cx="4509328" cy="69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888"/>
              </a:spcAft>
              <a:buClr>
                <a:srgbClr val="000000"/>
              </a:buClr>
              <a:buSzPct val="100000"/>
              <a:buFont typeface="Arial" panose="020B0604020202020204" pitchFamily="34" charset="0"/>
              <a:buChar char="•"/>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r">
              <a:spcAft>
                <a:spcPct val="0"/>
              </a:spcAft>
              <a:buSzPct val="45000"/>
              <a:buNone/>
            </a:pPr>
            <a:r>
              <a:rPr lang="en-US" altLang="en-US" sz="1400" b="1" dirty="0">
                <a:solidFill>
                  <a:schemeClr val="tx1"/>
                </a:solidFill>
                <a:latin typeface="Arial" panose="020B0604020202020204" pitchFamily="34" charset="0"/>
                <a:cs typeface="Arial" panose="020B0604020202020204" pitchFamily="34" charset="0"/>
              </a:rPr>
              <a:t>Du </a:t>
            </a:r>
            <a:r>
              <a:rPr lang="en-US" altLang="en-US" sz="1400" b="1" i="1" dirty="0">
                <a:solidFill>
                  <a:schemeClr val="tx1"/>
                </a:solidFill>
                <a:latin typeface="Arial" panose="020B0604020202020204" pitchFamily="34" charset="0"/>
                <a:cs typeface="Arial" panose="020B0604020202020204" pitchFamily="34" charset="0"/>
              </a:rPr>
              <a:t>et al</a:t>
            </a:r>
            <a:r>
              <a:rPr lang="en-US" altLang="en-US" sz="1400" b="1" dirty="0">
                <a:solidFill>
                  <a:schemeClr val="tx1"/>
                </a:solidFill>
                <a:latin typeface="Arial" panose="020B0604020202020204" pitchFamily="34" charset="0"/>
                <a:cs typeface="Arial" panose="020B0604020202020204" pitchFamily="34" charset="0"/>
              </a:rPr>
              <a:t>.</a:t>
            </a:r>
          </a:p>
          <a:p>
            <a:pPr algn="r">
              <a:spcAft>
                <a:spcPct val="0"/>
              </a:spcAft>
              <a:buSzPct val="45000"/>
              <a:buNone/>
            </a:pPr>
            <a:r>
              <a:rPr lang="en-US" altLang="en-US" sz="1400" b="1" dirty="0">
                <a:solidFill>
                  <a:schemeClr val="tx1"/>
                </a:solidFill>
                <a:latin typeface="Arial" panose="020B0604020202020204" pitchFamily="34" charset="0"/>
                <a:cs typeface="Arial" panose="020B0604020202020204" pitchFamily="34" charset="0"/>
              </a:rPr>
              <a:t>Fluid discharge linked to bending of the incoming plate at the Mariana subduction zone</a:t>
            </a:r>
          </a:p>
        </p:txBody>
      </p:sp>
      <p:sp>
        <p:nvSpPr>
          <p:cNvPr id="11" name="Text Box 4">
            <a:extLst>
              <a:ext uri="{FF2B5EF4-FFF2-40B4-BE49-F238E27FC236}">
                <a16:creationId xmlns:a16="http://schemas.microsoft.com/office/drawing/2014/main" id="{B1D637F6-4B43-4938-B9B5-C1D1F61E5A43}"/>
              </a:ext>
            </a:extLst>
          </p:cNvPr>
          <p:cNvSpPr txBox="1">
            <a:spLocks noChangeArrowheads="1"/>
          </p:cNvSpPr>
          <p:nvPr/>
        </p:nvSpPr>
        <p:spPr bwMode="auto">
          <a:xfrm>
            <a:off x="205852" y="647362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spcAft>
                <a:spcPct val="0"/>
              </a:spcAft>
              <a:buSzPct val="45000"/>
              <a:buNone/>
            </a:pPr>
            <a:r>
              <a:rPr lang="de-AT" altLang="en-US" sz="1200" b="1" dirty="0">
                <a:latin typeface="Arial" panose="020B0604020202020204" pitchFamily="34" charset="0"/>
              </a:rPr>
              <a:t>Du </a:t>
            </a:r>
            <a:r>
              <a:rPr lang="de-AT" altLang="en-US" sz="1200" b="1" i="1" dirty="0">
                <a:latin typeface="Arial" panose="020B0604020202020204" pitchFamily="34" charset="0"/>
              </a:rPr>
              <a:t>et al</a:t>
            </a:r>
            <a:r>
              <a:rPr lang="de-AT" altLang="en-US" sz="1200" b="1" dirty="0">
                <a:latin typeface="Arial" panose="020B0604020202020204" pitchFamily="34" charset="0"/>
              </a:rPr>
              <a:t>. </a:t>
            </a:r>
            <a:r>
              <a:rPr lang="tr-TR" altLang="en-US" sz="1200" b="1" dirty="0">
                <a:latin typeface="Arial" panose="020B0604020202020204" pitchFamily="34" charset="0"/>
              </a:rPr>
              <a:t>(201</a:t>
            </a:r>
            <a:r>
              <a:rPr lang="en-US" altLang="en-US" sz="1200" b="1" dirty="0">
                <a:latin typeface="Arial" panose="020B0604020202020204" pitchFamily="34" charset="0"/>
              </a:rPr>
              <a:t>9</a:t>
            </a:r>
            <a:r>
              <a:rPr lang="fr-FR" altLang="en-US" sz="1200" b="1" dirty="0">
                <a:latin typeface="Arial" panose="020B0604020202020204" pitchFamily="34" charset="0"/>
              </a:rPr>
              <a:t>)</a:t>
            </a:r>
            <a:r>
              <a:rPr lang="tr-TR" altLang="en-US" sz="1200" b="1" dirty="0">
                <a:latin typeface="Arial" panose="020B0604020202020204" pitchFamily="34" charset="0"/>
              </a:rPr>
              <a:t> </a:t>
            </a:r>
            <a:r>
              <a:rPr lang="tr-TR" altLang="en-US" sz="1200" b="1" i="1" dirty="0">
                <a:latin typeface="Arial" panose="020B0604020202020204" pitchFamily="34" charset="0"/>
              </a:rPr>
              <a:t>Geochem. Persp. Let. </a:t>
            </a:r>
            <a:r>
              <a:rPr lang="fr-FR" altLang="en-US" sz="1200" b="1" dirty="0">
                <a:latin typeface="Arial" panose="020B0604020202020204" pitchFamily="34" charset="0"/>
              </a:rPr>
              <a:t>11</a:t>
            </a:r>
            <a:r>
              <a:rPr lang="tr-TR" altLang="en-US" sz="1200" b="1" dirty="0">
                <a:latin typeface="Arial" panose="020B0604020202020204" pitchFamily="34" charset="0"/>
              </a:rPr>
              <a:t>, </a:t>
            </a:r>
            <a:r>
              <a:rPr lang="fr-FR" altLang="en-US" sz="1200" b="1" dirty="0">
                <a:latin typeface="Arial" panose="020B0604020202020204" pitchFamily="34" charset="0"/>
              </a:rPr>
              <a:t>1-5 </a:t>
            </a:r>
            <a:r>
              <a:rPr lang="tr-TR" altLang="en-US" sz="1200" b="1" dirty="0">
                <a:latin typeface="Arial" panose="020B0604020202020204" pitchFamily="34" charset="0"/>
              </a:rPr>
              <a:t>| doi: 10.7185/geochemlet.1</a:t>
            </a:r>
            <a:r>
              <a:rPr lang="fr-FR" altLang="en-US" sz="1200" b="1" dirty="0">
                <a:latin typeface="Arial" panose="020B0604020202020204" pitchFamily="34" charset="0"/>
              </a:rPr>
              <a:t>916</a:t>
            </a:r>
            <a:endParaRPr lang="en-GB" altLang="en-US" sz="1200" b="1" dirty="0">
              <a:latin typeface="Arial" panose="020B0604020202020204" pitchFamily="34" charset="0"/>
            </a:endParaRPr>
          </a:p>
        </p:txBody>
      </p:sp>
      <p:sp>
        <p:nvSpPr>
          <p:cNvPr id="12" name="Text Box 5">
            <a:extLst>
              <a:ext uri="{FF2B5EF4-FFF2-40B4-BE49-F238E27FC236}">
                <a16:creationId xmlns:a16="http://schemas.microsoft.com/office/drawing/2014/main" id="{00A0C749-5157-4628-A3FB-7AAE3B8CF560}"/>
              </a:ext>
            </a:extLst>
          </p:cNvPr>
          <p:cNvSpPr txBox="1">
            <a:spLocks noChangeArrowheads="1"/>
          </p:cNvSpPr>
          <p:nvPr/>
        </p:nvSpPr>
        <p:spPr bwMode="auto">
          <a:xfrm>
            <a:off x="8814218" y="6260109"/>
            <a:ext cx="320981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just" eaLnBrk="1">
              <a:spcAft>
                <a:spcPct val="0"/>
              </a:spcAft>
              <a:buSzPct val="45000"/>
              <a:buFont typeface="Wingdings" panose="05000000000000000000" pitchFamily="2" charset="2"/>
              <a:buNone/>
            </a:pPr>
            <a:r>
              <a:rPr lang="en-GB" altLang="en-US" sz="1000" dirty="0">
                <a:latin typeface="Arial" panose="020B0604020202020204" pitchFamily="34" charset="0"/>
              </a:rPr>
              <a:t>© 2019 The Authors</a:t>
            </a:r>
          </a:p>
          <a:p>
            <a:pPr eaLnBrk="1">
              <a:spcAft>
                <a:spcPct val="0"/>
              </a:spcAft>
              <a:buSzPct val="45000"/>
              <a:buFont typeface="Wingdings" panose="05000000000000000000" pitchFamily="2" charset="2"/>
              <a:buNone/>
            </a:pPr>
            <a:r>
              <a:rPr lang="en-GB" altLang="en-US" sz="1000" dirty="0">
                <a:latin typeface="Arial" panose="020B0604020202020204" pitchFamily="34" charset="0"/>
              </a:rPr>
              <a:t>Published by the European Association of Geochemistry</a:t>
            </a:r>
          </a:p>
          <a:p>
            <a:pPr eaLnBrk="1">
              <a:spcAft>
                <a:spcPct val="0"/>
              </a:spcAft>
              <a:buSzPct val="45000"/>
              <a:buFont typeface="Wingdings" panose="05000000000000000000" pitchFamily="2" charset="2"/>
              <a:buNone/>
            </a:pPr>
            <a:r>
              <a:rPr lang="fr-FR" altLang="en-US" sz="1000" dirty="0">
                <a:latin typeface="Arial" panose="020B0604020202020204" pitchFamily="34" charset="0"/>
              </a:rPr>
              <a:t>u</a:t>
            </a:r>
            <a:r>
              <a:rPr lang="en-GB" altLang="en-US" sz="1000" dirty="0" err="1">
                <a:latin typeface="Arial" panose="020B0604020202020204" pitchFamily="34" charset="0"/>
              </a:rPr>
              <a:t>nder</a:t>
            </a:r>
            <a:r>
              <a:rPr lang="en-GB" altLang="en-US" sz="1000" dirty="0">
                <a:latin typeface="Arial" panose="020B0604020202020204" pitchFamily="34" charset="0"/>
              </a:rPr>
              <a:t> Creative Commons License CC BY-NC-ND.</a:t>
            </a:r>
          </a:p>
        </p:txBody>
      </p:sp>
      <p:sp>
        <p:nvSpPr>
          <p:cNvPr id="15" name="Rectangle 14">
            <a:extLst>
              <a:ext uri="{FF2B5EF4-FFF2-40B4-BE49-F238E27FC236}">
                <a16:creationId xmlns:a16="http://schemas.microsoft.com/office/drawing/2014/main" id="{05D4F318-9649-4DF1-9E5F-E27D37E6A5EB}"/>
              </a:ext>
            </a:extLst>
          </p:cNvPr>
          <p:cNvSpPr/>
          <p:nvPr/>
        </p:nvSpPr>
        <p:spPr>
          <a:xfrm>
            <a:off x="9718756" y="1520785"/>
            <a:ext cx="2257344" cy="3985706"/>
          </a:xfrm>
          <a:prstGeom prst="rect">
            <a:avLst/>
          </a:prstGeom>
        </p:spPr>
        <p:txBody>
          <a:bodyPr wrap="square">
            <a:spAutoFit/>
          </a:bodyPr>
          <a:lstStyle/>
          <a:p>
            <a:r>
              <a:rPr lang="en-US" sz="1100" b="1" dirty="0"/>
              <a:t>Figure 1</a:t>
            </a:r>
            <a:r>
              <a:rPr lang="en-US" sz="1100" dirty="0"/>
              <a:t> </a:t>
            </a:r>
            <a:r>
              <a:rPr lang="en-US" sz="1100" b="1" dirty="0"/>
              <a:t>(a)</a:t>
            </a:r>
            <a:r>
              <a:rPr lang="en-US" sz="1100" dirty="0"/>
              <a:t> Location of the newly discovered fluid discharge field at site M and two pockmarks at sites N and P (red dots) on the incoming plate of Mariana trench. </a:t>
            </a:r>
            <a:r>
              <a:rPr lang="en-US" sz="1100" b="1" dirty="0"/>
              <a:t>(b) </a:t>
            </a:r>
            <a:r>
              <a:rPr lang="en-US" sz="1100" dirty="0"/>
              <a:t>Enlarged shaded-relief map of red box in </a:t>
            </a:r>
            <a:r>
              <a:rPr lang="en-US" sz="1100" b="1" dirty="0"/>
              <a:t>(a)</a:t>
            </a:r>
            <a:r>
              <a:rPr lang="en-US" sz="1100" dirty="0"/>
              <a:t>. The sites M, N and P (green circles) are situated on the base of the slopes of bending-related faults that have been extensively developed and pervasively cross the entire trench slope of the incoming plate in response to plate flexure. White triangles show the axis of the southern Mariana trench. The known serpentinite mud volcanoes (black dots in </a:t>
            </a:r>
            <a:r>
              <a:rPr lang="en-US" sz="1100" b="1" dirty="0"/>
              <a:t>(a)</a:t>
            </a:r>
            <a:r>
              <a:rPr lang="en-US" sz="1100" dirty="0"/>
              <a:t>) are exclusively located on the overriding plate of Mariana trench. White bars in </a:t>
            </a:r>
            <a:r>
              <a:rPr lang="en-US" sz="1100" b="1" dirty="0"/>
              <a:t>(b)</a:t>
            </a:r>
            <a:r>
              <a:rPr lang="en-US" sz="1100" dirty="0"/>
              <a:t> show blank areas where no multi-beam bathymetric data are available. </a:t>
            </a:r>
            <a:endParaRPr lang="en-GB" sz="1100" dirty="0"/>
          </a:p>
        </p:txBody>
      </p:sp>
      <p:pic>
        <p:nvPicPr>
          <p:cNvPr id="3" name="Picture 2" descr="A picture containing text, electronics&#10;&#10;Description automatically generated">
            <a:extLst>
              <a:ext uri="{FF2B5EF4-FFF2-40B4-BE49-F238E27FC236}">
                <a16:creationId xmlns:a16="http://schemas.microsoft.com/office/drawing/2014/main" id="{1848FFB8-7A90-4EAB-A14A-428CE716D1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00" y="1140088"/>
            <a:ext cx="9328150" cy="4866499"/>
          </a:xfrm>
          <a:prstGeom prst="rect">
            <a:avLst/>
          </a:prstGeom>
        </p:spPr>
      </p:pic>
    </p:spTree>
    <p:extLst>
      <p:ext uri="{BB962C8B-B14F-4D97-AF65-F5344CB8AC3E}">
        <p14:creationId xmlns:p14="http://schemas.microsoft.com/office/powerpoint/2010/main" val="286368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352</Words>
  <Application>Microsoft Office PowerPoint</Application>
  <PresentationFormat>Widescreen</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Marie-Aude Hulshoff</dc:creator>
  <cp:lastModifiedBy>Alice Williams</cp:lastModifiedBy>
  <cp:revision>93</cp:revision>
  <dcterms:created xsi:type="dcterms:W3CDTF">2017-09-25T10:29:42Z</dcterms:created>
  <dcterms:modified xsi:type="dcterms:W3CDTF">2019-06-05T13:00:31Z</dcterms:modified>
</cp:coreProperties>
</file>