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56" d="100"/>
          <a:sy n="56" d="100"/>
        </p:scale>
        <p:origin x="726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1" dirty="0"/>
                  <a:t>Figure 3</a:t>
                </a:r>
                <a:r>
                  <a:rPr lang="en-US" dirty="0"/>
                  <a:t> Highly altered and partly altered basement rocks associated with fluid discharge points. </a:t>
                </a:r>
                <a:r>
                  <a:rPr lang="en-US" b="1" dirty="0"/>
                  <a:t>(a)</a:t>
                </a:r>
                <a:r>
                  <a:rPr lang="en-US" dirty="0"/>
                  <a:t> A dark-green, fragile and highly altered basement rock (#JL115-Rock-11) recovered from site M. </a:t>
                </a:r>
                <a:r>
                  <a:rPr lang="en-US" b="1" dirty="0"/>
                  <a:t>(b) </a:t>
                </a:r>
                <a:r>
                  <a:rPr lang="en-US" dirty="0"/>
                  <a:t>Image in plane </a:t>
                </a:r>
                <a:r>
                  <a:rPr lang="en-US" dirty="0" err="1"/>
                  <a:t>polarised</a:t>
                </a:r>
                <a:r>
                  <a:rPr lang="en-US" dirty="0"/>
                  <a:t> light showing that the rock in </a:t>
                </a:r>
                <a:r>
                  <a:rPr lang="en-US" b="1" dirty="0"/>
                  <a:t>(a)</a:t>
                </a:r>
                <a:r>
                  <a:rPr lang="en-US" dirty="0"/>
                  <a:t> exhibits a mesh-like structure composed of reddish </a:t>
                </a:r>
                <a:r>
                  <a:rPr lang="en-US" dirty="0" err="1"/>
                  <a:t>iddingsite</a:t>
                </a:r>
                <a:r>
                  <a:rPr lang="en-US" dirty="0"/>
                  <a:t> (</a:t>
                </a:r>
                <a:r>
                  <a:rPr lang="en-US" dirty="0" err="1"/>
                  <a:t>Idd</a:t>
                </a:r>
                <a:r>
                  <a:rPr lang="en-US" dirty="0"/>
                  <a:t>) and black </a:t>
                </a:r>
                <a:r>
                  <a:rPr lang="en-US" dirty="0" err="1"/>
                  <a:t>birnessite</a:t>
                </a:r>
                <a:r>
                  <a:rPr lang="en-US" dirty="0"/>
                  <a:t> (Bi). The latter probably precipitated from seawater along fractures of the altered rocks in the late stage. </a:t>
                </a:r>
                <a:r>
                  <a:rPr lang="en-US" b="1" dirty="0"/>
                  <a:t>(c)</a:t>
                </a:r>
                <a:r>
                  <a:rPr lang="en-US" dirty="0"/>
                  <a:t> A partly altered basement rock recovered from the vicinity of site M (#JL116-Rock-6). Dotted cycles point out reddish </a:t>
                </a:r>
                <a:r>
                  <a:rPr lang="en-US" dirty="0" err="1"/>
                  <a:t>iddingsite</a:t>
                </a:r>
                <a:r>
                  <a:rPr lang="en-US" dirty="0"/>
                  <a:t> in the basaltic host. </a:t>
                </a:r>
                <a:r>
                  <a:rPr lang="en-US" b="1" dirty="0"/>
                  <a:t>(d)</a:t>
                </a:r>
                <a:r>
                  <a:rPr lang="en-US" dirty="0"/>
                  <a:t> Image in plane </a:t>
                </a:r>
                <a:r>
                  <a:rPr lang="en-US" dirty="0" err="1"/>
                  <a:t>polarised</a:t>
                </a:r>
                <a:r>
                  <a:rPr lang="en-US" dirty="0"/>
                  <a:t> light showing that the rock in </a:t>
                </a:r>
                <a:r>
                  <a:rPr lang="en-US" b="1" dirty="0"/>
                  <a:t>(c)</a:t>
                </a:r>
                <a:r>
                  <a:rPr lang="en-US" dirty="0"/>
                  <a:t> is primarily composed of augite (Aug), labradorite (La) and a cluster of reddish </a:t>
                </a:r>
                <a:r>
                  <a:rPr lang="en-US" dirty="0" err="1"/>
                  <a:t>iddingsite</a:t>
                </a:r>
                <a:r>
                  <a:rPr lang="en-US" dirty="0"/>
                  <a:t> (</a:t>
                </a:r>
                <a:r>
                  <a:rPr lang="en-US" dirty="0" err="1"/>
                  <a:t>Idd</a:t>
                </a:r>
                <a:r>
                  <a:rPr lang="en-US"/>
                  <a:t>). </a:t>
                </a:r>
                <a:endParaRPr lang="en-GB" sz="12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1 (a)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Structure factors,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of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molten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CaCO</a:t>
                </a:r>
                <a:r>
                  <a:rPr lang="en-GB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; curves are stacked to see better the evolution with increased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conditions (given on the right panel); the main change affecting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(Fig. 1a) is the shift of the first sharp diffraction peak (FSDP) towards higher reciprocal distances, up to 2.28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fr-FR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GB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at 8.7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GPa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which corresponds in the real space to a characteristic mid-range order distance,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2𝜋/𝑞_𝐹𝑆𝐷𝑃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2.76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(b)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Corresponding radial distribution functions (plain curves),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g(r)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compared to MD simulations (dashed curve;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Vuilleumier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et al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., 2014).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4702" y="179388"/>
            <a:ext cx="4509328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</a:t>
            </a:r>
            <a:r>
              <a:rPr lang="en-US" alt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Fluid discharge linked to bending of the incoming plate at the Mariana subduction zone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52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Du </a:t>
            </a:r>
            <a:r>
              <a:rPr lang="de-AT" altLang="en-US" sz="1200" b="1" i="1" dirty="0">
                <a:latin typeface="Arial" panose="020B0604020202020204" pitchFamily="34" charset="0"/>
              </a:rPr>
              <a:t>et al</a:t>
            </a:r>
            <a:r>
              <a:rPr lang="de-AT" altLang="en-US" sz="1200" b="1" dirty="0">
                <a:latin typeface="Arial" panose="020B0604020202020204" pitchFamily="34" charset="0"/>
              </a:rPr>
              <a:t>.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9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11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fr-FR" altLang="en-US" sz="1200" b="1" dirty="0">
                <a:latin typeface="Arial" panose="020B0604020202020204" pitchFamily="34" charset="0"/>
              </a:rPr>
              <a:t>1-5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 dirty="0">
                <a:latin typeface="Arial" panose="020B0604020202020204" pitchFamily="34" charset="0"/>
              </a:rPr>
              <a:t>916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218" y="6260109"/>
            <a:ext cx="320981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just"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2019 The Authors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Published by the European Association of Geochemistry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fr-FR" altLang="en-US" sz="1000" dirty="0">
                <a:latin typeface="Arial" panose="020B0604020202020204" pitchFamily="34" charset="0"/>
              </a:rPr>
              <a:t>u</a:t>
            </a:r>
            <a:r>
              <a:rPr lang="en-GB" altLang="en-US" sz="1000" dirty="0" err="1">
                <a:latin typeface="Arial" panose="020B0604020202020204" pitchFamily="34" charset="0"/>
              </a:rPr>
              <a:t>nder</a:t>
            </a:r>
            <a:r>
              <a:rPr lang="en-GB" altLang="en-US" sz="1000" dirty="0">
                <a:latin typeface="Arial" panose="020B0604020202020204" pitchFamily="34" charset="0"/>
              </a:rPr>
              <a:t> Creative Commons License CC BY-NC-ND.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9586913" y="1361449"/>
            <a:ext cx="196976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Figure 3</a:t>
            </a:r>
            <a:r>
              <a:rPr lang="en-US" sz="1100" dirty="0"/>
              <a:t> Highly altered and partly altered basement rocks associated with fluid discharge points. </a:t>
            </a:r>
            <a:r>
              <a:rPr lang="en-US" sz="1100" b="1" dirty="0"/>
              <a:t>(a)</a:t>
            </a:r>
            <a:r>
              <a:rPr lang="en-US" sz="1100" dirty="0"/>
              <a:t> A dark-green, fragile and highly altered basement rock (#JL115-Rock-11) recovered from site M. </a:t>
            </a:r>
            <a:r>
              <a:rPr lang="en-US" sz="1100" b="1" dirty="0"/>
              <a:t>(b) </a:t>
            </a:r>
            <a:r>
              <a:rPr lang="en-US" sz="1100" dirty="0"/>
              <a:t>Image in plane </a:t>
            </a:r>
            <a:r>
              <a:rPr lang="en-US" sz="1100" dirty="0" err="1"/>
              <a:t>polarised</a:t>
            </a:r>
            <a:r>
              <a:rPr lang="en-US" sz="1100" dirty="0"/>
              <a:t> light showing that the rock in </a:t>
            </a:r>
            <a:r>
              <a:rPr lang="en-US" sz="1100" b="1" dirty="0"/>
              <a:t>(a)</a:t>
            </a:r>
            <a:r>
              <a:rPr lang="en-US" sz="1100" dirty="0"/>
              <a:t> exhibits a mesh-like structure composed of reddish </a:t>
            </a:r>
            <a:r>
              <a:rPr lang="en-US" sz="1100" dirty="0" err="1"/>
              <a:t>iddingsite</a:t>
            </a:r>
            <a:r>
              <a:rPr lang="en-US" sz="1100" dirty="0"/>
              <a:t> (</a:t>
            </a:r>
            <a:r>
              <a:rPr lang="en-US" sz="1100" dirty="0" err="1"/>
              <a:t>Idd</a:t>
            </a:r>
            <a:r>
              <a:rPr lang="en-US" sz="1100" dirty="0"/>
              <a:t>) and black </a:t>
            </a:r>
            <a:r>
              <a:rPr lang="en-US" sz="1100" dirty="0" err="1"/>
              <a:t>birnessite</a:t>
            </a:r>
            <a:r>
              <a:rPr lang="en-US" sz="1100" dirty="0"/>
              <a:t> (Bi). The latter probably precipitated from seawater along fractures of the altered rocks in the late stage. </a:t>
            </a:r>
            <a:r>
              <a:rPr lang="en-US" sz="1100" b="1" dirty="0"/>
              <a:t>(c)</a:t>
            </a:r>
            <a:r>
              <a:rPr lang="en-US" sz="1100" dirty="0"/>
              <a:t> A partly altered basement rock recovered from the vicinity of site M (#JL116-Rock-6). Dotted cycles point out reddish </a:t>
            </a:r>
            <a:r>
              <a:rPr lang="en-US" sz="1100" dirty="0" err="1"/>
              <a:t>iddingsite</a:t>
            </a:r>
            <a:r>
              <a:rPr lang="en-US" sz="1100" dirty="0"/>
              <a:t> in the basaltic host. </a:t>
            </a:r>
            <a:r>
              <a:rPr lang="en-US" sz="1100" b="1" dirty="0"/>
              <a:t>(d)</a:t>
            </a:r>
            <a:r>
              <a:rPr lang="en-US" sz="1100" dirty="0"/>
              <a:t> Image in plane </a:t>
            </a:r>
            <a:r>
              <a:rPr lang="en-US" sz="1100" dirty="0" err="1"/>
              <a:t>polarised</a:t>
            </a:r>
            <a:r>
              <a:rPr lang="en-US" sz="1100" dirty="0"/>
              <a:t> light showing that the rock in </a:t>
            </a:r>
            <a:r>
              <a:rPr lang="en-US" sz="1100" b="1" dirty="0"/>
              <a:t>(c)</a:t>
            </a:r>
            <a:r>
              <a:rPr lang="en-US" sz="1100" dirty="0"/>
              <a:t> is primarily composed of augite (Aug), labradorite (La) and a cluster of reddish </a:t>
            </a:r>
            <a:r>
              <a:rPr lang="en-US" sz="1100" dirty="0" err="1"/>
              <a:t>iddingsite</a:t>
            </a:r>
            <a:r>
              <a:rPr lang="en-US" sz="1100" dirty="0"/>
              <a:t> (</a:t>
            </a:r>
            <a:r>
              <a:rPr lang="en-US" sz="1100" dirty="0" err="1"/>
              <a:t>Idd</a:t>
            </a:r>
            <a:r>
              <a:rPr lang="en-US" sz="1100" dirty="0"/>
              <a:t>). </a:t>
            </a:r>
            <a:endParaRPr lang="en-GB" sz="1100" dirty="0"/>
          </a:p>
        </p:txBody>
      </p:sp>
      <p:pic>
        <p:nvPicPr>
          <p:cNvPr id="10" name="Picture 9" descr="A picture containing photo&#10;&#10;Description automatically generated">
            <a:extLst>
              <a:ext uri="{FF2B5EF4-FFF2-40B4-BE49-F238E27FC236}">
                <a16:creationId xmlns:a16="http://schemas.microsoft.com/office/drawing/2014/main" id="{913EAA64-3AFE-4B23-913F-E52E61A5CF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987" y="1074973"/>
            <a:ext cx="7018142" cy="503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68</Words>
  <Application>Microsoft Office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Marie-Aude Hulshoff</cp:lastModifiedBy>
  <cp:revision>94</cp:revision>
  <dcterms:created xsi:type="dcterms:W3CDTF">2017-09-25T10:29:42Z</dcterms:created>
  <dcterms:modified xsi:type="dcterms:W3CDTF">2019-05-31T15:12:21Z</dcterms:modified>
</cp:coreProperties>
</file>