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3"/>
      </p:cViewPr>
      <p:guideLst/>
    </p:cSldViewPr>
  </p:slideViewPr>
  <p:notesTextViewPr>
    <p:cViewPr>
      <p:scale>
        <a:sx n="1" d="1"/>
        <a:sy n="1" d="1"/>
      </p:scale>
      <p:origin x="0" y="-2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2 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Compilation of all existing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182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W/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184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W data shown as µ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182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W values.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Hadean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and Archean mantle-derived rocks are organised in order of their age, with the oldest at the top and the youngest at the bottom. Shaded areas show the average µ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182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W values ± 2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s.d.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for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Hadean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-Archean and OIB samples. OIB: Ocean Island Basalts. MORB: Mid-Ocean Ridge Basalts. Data sources: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Willbold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al.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2011, 2015;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Touboul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al.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2012, 2014; Liu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al.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2016;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Puchtel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al.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2016, 2018;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Rizo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al.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2016a,b; Dale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al.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2017;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Mundl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al.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2017;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Kruijer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and Kleine, 2018; Mei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al.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2018; Reimink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al.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2018; and this study.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8052" y="179388"/>
            <a:ext cx="4115977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Rizo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182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evidence for core-mantle interaction in the source of mantle plumes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Rizo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11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6-11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917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708071" y="2367171"/>
            <a:ext cx="331595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2 </a:t>
            </a:r>
            <a:r>
              <a:rPr lang="en-GB" sz="1100" dirty="0"/>
              <a:t>Compilation of all existing </a:t>
            </a:r>
            <a:r>
              <a:rPr lang="en-GB" sz="1100" baseline="30000" dirty="0"/>
              <a:t>182</a:t>
            </a:r>
            <a:r>
              <a:rPr lang="en-GB" sz="1100" dirty="0"/>
              <a:t>W/</a:t>
            </a:r>
            <a:r>
              <a:rPr lang="en-GB" sz="1100" baseline="30000" dirty="0"/>
              <a:t>184</a:t>
            </a:r>
            <a:r>
              <a:rPr lang="en-GB" sz="1100" dirty="0"/>
              <a:t>W data shown as µ</a:t>
            </a:r>
            <a:r>
              <a:rPr lang="en-GB" sz="1100" baseline="30000" dirty="0"/>
              <a:t>182</a:t>
            </a:r>
            <a:r>
              <a:rPr lang="en-GB" sz="1100" dirty="0"/>
              <a:t>W values. </a:t>
            </a:r>
            <a:r>
              <a:rPr lang="en-GB" sz="1100" dirty="0" err="1"/>
              <a:t>Hadean</a:t>
            </a:r>
            <a:r>
              <a:rPr lang="en-GB" sz="1100" dirty="0"/>
              <a:t> and Archean mantle-derived rocks are organised in order of their age, with the oldest at the top and the youngest at the bottom. Shaded areas show the average µ</a:t>
            </a:r>
            <a:r>
              <a:rPr lang="en-GB" sz="1100" baseline="30000" dirty="0"/>
              <a:t>182</a:t>
            </a:r>
            <a:r>
              <a:rPr lang="en-GB" sz="1100" dirty="0"/>
              <a:t>W values ± 2 </a:t>
            </a:r>
            <a:r>
              <a:rPr lang="en-GB" sz="1100" dirty="0" err="1"/>
              <a:t>s.d.</a:t>
            </a:r>
            <a:r>
              <a:rPr lang="en-GB" sz="1100" dirty="0"/>
              <a:t> for </a:t>
            </a:r>
            <a:r>
              <a:rPr lang="en-GB" sz="1100" dirty="0" err="1"/>
              <a:t>Hadean</a:t>
            </a:r>
            <a:r>
              <a:rPr lang="en-GB" sz="1100" dirty="0"/>
              <a:t>-Archean and OIB samples. OIB: Ocean Island Basalts. MORB: Mid-Ocean Ridge Basalts. Data sources: </a:t>
            </a:r>
            <a:r>
              <a:rPr lang="en-GB" sz="1100" dirty="0" err="1"/>
              <a:t>Willbold</a:t>
            </a:r>
            <a:r>
              <a:rPr lang="en-GB" sz="1100" dirty="0"/>
              <a:t> </a:t>
            </a:r>
            <a:r>
              <a:rPr lang="en-GB" sz="1100" i="1" dirty="0"/>
              <a:t>et al.</a:t>
            </a:r>
            <a:r>
              <a:rPr lang="en-GB" sz="1100" dirty="0"/>
              <a:t>, 2011, 2015; </a:t>
            </a:r>
            <a:r>
              <a:rPr lang="en-GB" sz="1100" dirty="0" err="1"/>
              <a:t>Touboul</a:t>
            </a:r>
            <a:r>
              <a:rPr lang="en-GB" sz="1100" dirty="0"/>
              <a:t> </a:t>
            </a:r>
            <a:r>
              <a:rPr lang="en-GB" sz="1100" i="1" dirty="0"/>
              <a:t>et al.</a:t>
            </a:r>
            <a:r>
              <a:rPr lang="en-GB" sz="1100" dirty="0"/>
              <a:t>, 2012, 2014; Liu </a:t>
            </a:r>
            <a:r>
              <a:rPr lang="en-GB" sz="1100" i="1" dirty="0"/>
              <a:t>et al.</a:t>
            </a:r>
            <a:r>
              <a:rPr lang="en-GB" sz="1100" dirty="0"/>
              <a:t>, 2016; </a:t>
            </a:r>
            <a:r>
              <a:rPr lang="en-GB" sz="1100" dirty="0" err="1"/>
              <a:t>Puchtel</a:t>
            </a:r>
            <a:r>
              <a:rPr lang="en-GB" sz="1100" dirty="0"/>
              <a:t> </a:t>
            </a:r>
            <a:r>
              <a:rPr lang="en-GB" sz="1100" i="1" dirty="0"/>
              <a:t>et al.</a:t>
            </a:r>
            <a:r>
              <a:rPr lang="en-GB" sz="1100" dirty="0"/>
              <a:t>, 2016, 2018; </a:t>
            </a:r>
            <a:r>
              <a:rPr lang="en-GB" sz="1100" dirty="0" err="1"/>
              <a:t>Rizo</a:t>
            </a:r>
            <a:r>
              <a:rPr lang="en-GB" sz="1100" dirty="0"/>
              <a:t> </a:t>
            </a:r>
            <a:r>
              <a:rPr lang="en-GB" sz="1100" i="1" dirty="0"/>
              <a:t>et al.</a:t>
            </a:r>
            <a:r>
              <a:rPr lang="en-GB" sz="1100" dirty="0"/>
              <a:t>, 2016a,b; Dale </a:t>
            </a:r>
            <a:r>
              <a:rPr lang="en-GB" sz="1100" i="1" dirty="0"/>
              <a:t>et al.</a:t>
            </a:r>
            <a:r>
              <a:rPr lang="en-GB" sz="1100" dirty="0"/>
              <a:t>, 2017; </a:t>
            </a:r>
            <a:r>
              <a:rPr lang="en-GB" sz="1100" dirty="0" err="1"/>
              <a:t>Mundl</a:t>
            </a:r>
            <a:r>
              <a:rPr lang="en-GB" sz="1100" dirty="0"/>
              <a:t> </a:t>
            </a:r>
            <a:r>
              <a:rPr lang="en-GB" sz="1100" i="1" dirty="0"/>
              <a:t>et al.</a:t>
            </a:r>
            <a:r>
              <a:rPr lang="en-GB" sz="1100" dirty="0"/>
              <a:t>, 2017; </a:t>
            </a:r>
            <a:r>
              <a:rPr lang="en-GB" sz="1100" dirty="0" err="1"/>
              <a:t>Kruijer</a:t>
            </a:r>
            <a:r>
              <a:rPr lang="en-GB" sz="1100" dirty="0"/>
              <a:t> and Kleine, 2018; Mei </a:t>
            </a:r>
            <a:r>
              <a:rPr lang="en-GB" sz="1100" i="1" dirty="0"/>
              <a:t>et al.</a:t>
            </a:r>
            <a:r>
              <a:rPr lang="en-GB" sz="1100" dirty="0"/>
              <a:t>, 2018; Reimink </a:t>
            </a:r>
            <a:r>
              <a:rPr lang="en-GB" sz="1100" i="1" dirty="0"/>
              <a:t>et al.</a:t>
            </a:r>
            <a:r>
              <a:rPr lang="en-GB" sz="1100" dirty="0"/>
              <a:t>, 2018; and this study.</a:t>
            </a:r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ADC2ACD5-4228-4C1B-8EA6-985A864EBC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620" y="924434"/>
            <a:ext cx="5514909" cy="533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355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95</cp:revision>
  <dcterms:created xsi:type="dcterms:W3CDTF">2017-09-25T10:29:42Z</dcterms:created>
  <dcterms:modified xsi:type="dcterms:W3CDTF">2019-06-11T15:46:38Z</dcterms:modified>
</cp:coreProperties>
</file>