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The evolution of the BSE C/N ratio with the degree of re-equilibration between alloy and silicate melts during core formation. The blue curve is calculated at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oxidised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  <a:sym typeface="Symbol" panose="05050102010706020507" pitchFamily="18" charset="2"/>
                  </a:rPr>
                  <a:t>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IW-0.5 to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  <a:sym typeface="Symbol" panose="05050102010706020507" pitchFamily="18" charset="2"/>
                  </a:rPr>
                  <a:t>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IW-1.0); the red curve is for reduced conditions (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  <a:sym typeface="Symbol" panose="05050102010706020507" pitchFamily="18" charset="2"/>
                  </a:rPr>
                  <a:t>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IW-1.8 to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  <a:sym typeface="Symbol" panose="05050102010706020507" pitchFamily="18" charset="2"/>
                  </a:rPr>
                  <a:t>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IW-2.2) and the black curve is for very reduced conditions (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  <a:sym typeface="Symbol" panose="05050102010706020507" pitchFamily="18" charset="2"/>
                  </a:rPr>
                  <a:t>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IW-3.4 to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  <a:sym typeface="Symbol" panose="05050102010706020507" pitchFamily="18" charset="2"/>
                  </a:rPr>
                  <a:t>I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W-3.6). The horizontal yellow bar marks the range of the estimated present BSE C/N ratio (Bergin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al.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2015). 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8923" y="179388"/>
            <a:ext cx="3935106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Liu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Loss of immiscible nitrogen from metallic melt explains Earth’s missing nitrogen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Liu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11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18-22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919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623393" y="2621086"/>
            <a:ext cx="3315957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3</a:t>
            </a:r>
            <a:r>
              <a:rPr lang="en-US" sz="1100" dirty="0"/>
              <a:t> The evolution of the BSE C/N ratio with the degree of re-equilibration between alloy and silicate melts during core formation. The blue curve is calculated at </a:t>
            </a:r>
            <a:r>
              <a:rPr lang="en-US" sz="1100" dirty="0" err="1"/>
              <a:t>oxidised</a:t>
            </a:r>
            <a:r>
              <a:rPr lang="en-US" sz="1100" dirty="0"/>
              <a:t> conditions (</a:t>
            </a:r>
            <a:r>
              <a:rPr lang="en-US" sz="1100" dirty="0">
                <a:sym typeface="Symbol" panose="05050102010706020507" pitchFamily="18" charset="2"/>
              </a:rPr>
              <a:t></a:t>
            </a:r>
            <a:r>
              <a:rPr lang="en-US" sz="1100" dirty="0"/>
              <a:t>IW-0.5 to </a:t>
            </a:r>
            <a:r>
              <a:rPr lang="en-US" sz="1100" dirty="0">
                <a:sym typeface="Symbol" panose="05050102010706020507" pitchFamily="18" charset="2"/>
              </a:rPr>
              <a:t></a:t>
            </a:r>
            <a:r>
              <a:rPr lang="en-US" sz="1100" dirty="0"/>
              <a:t>IW-1.0); the red curve is for reduced conditions (</a:t>
            </a:r>
            <a:r>
              <a:rPr lang="en-US" sz="1100" dirty="0">
                <a:sym typeface="Symbol" panose="05050102010706020507" pitchFamily="18" charset="2"/>
              </a:rPr>
              <a:t></a:t>
            </a:r>
            <a:r>
              <a:rPr lang="en-US" sz="1100" dirty="0"/>
              <a:t>IW-1.8 to </a:t>
            </a:r>
            <a:r>
              <a:rPr lang="en-US" sz="1100" dirty="0">
                <a:sym typeface="Symbol" panose="05050102010706020507" pitchFamily="18" charset="2"/>
              </a:rPr>
              <a:t></a:t>
            </a:r>
            <a:r>
              <a:rPr lang="en-US" sz="1100" dirty="0"/>
              <a:t>IW-2.2) and the black curve is for very reduced conditions (</a:t>
            </a:r>
            <a:r>
              <a:rPr lang="en-US" sz="1100" dirty="0">
                <a:sym typeface="Symbol" panose="05050102010706020507" pitchFamily="18" charset="2"/>
              </a:rPr>
              <a:t></a:t>
            </a:r>
            <a:r>
              <a:rPr lang="en-US" sz="1100" dirty="0"/>
              <a:t>IW-3.4 to </a:t>
            </a:r>
            <a:r>
              <a:rPr lang="en-US" sz="1100" dirty="0">
                <a:sym typeface="Symbol" panose="05050102010706020507" pitchFamily="18" charset="2"/>
              </a:rPr>
              <a:t></a:t>
            </a:r>
            <a:r>
              <a:rPr lang="en-US" sz="1100" dirty="0"/>
              <a:t>W-3.6). The horizontal yellow bar marks the range of the estimated present BSE C/N ratio (Bergin </a:t>
            </a:r>
            <a:r>
              <a:rPr lang="en-US" sz="1100" i="1" dirty="0"/>
              <a:t>et al.</a:t>
            </a:r>
            <a:r>
              <a:rPr lang="en-US" sz="1100" dirty="0"/>
              <a:t>, 2015). </a:t>
            </a:r>
            <a:endParaRPr lang="en-GB" sz="1100" dirty="0"/>
          </a:p>
        </p:txBody>
      </p:sp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60655DF2-B8E4-4ED2-B300-72AD3A8EA4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547" y="1123700"/>
            <a:ext cx="6847090" cy="48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247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102</cp:revision>
  <dcterms:created xsi:type="dcterms:W3CDTF">2017-09-25T10:29:42Z</dcterms:created>
  <dcterms:modified xsi:type="dcterms:W3CDTF">2019-07-09T13:27:33Z</dcterms:modified>
</cp:coreProperties>
</file>