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Plot of 𝛿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of individual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-alkanes against carbon number. 𝛿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ranges of modern marine organic matter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Druffel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1992; Sara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2007), terrestrial C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vegetation (Kohn, 2010) and Archean organic matter (Hayes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Waldbauer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2006) are shown for comparison.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Emissions that are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characterised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by invariant 𝛿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C-C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Compilation of all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-alkane data analysed in this study. 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Comparison between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-alkane data from this study (area in grey) and data available from abiotic sites (Supplementary Information): hydrothermal sites (blue); ophiolite gases (black); old craton gases (red) and inclusions in igneous rocks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(green).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892" y="179388"/>
            <a:ext cx="435713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Fiebig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Abiogenesis not required to explain the origin of volcanic-hydrothermal hydrocarbons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Fiebig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23-27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63586" y="2367171"/>
            <a:ext cx="331595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Plot of 𝛿</a:t>
            </a:r>
            <a:r>
              <a:rPr lang="en-US" sz="1100" baseline="30000" dirty="0"/>
              <a:t>13</a:t>
            </a:r>
            <a:r>
              <a:rPr lang="en-US" sz="1100" dirty="0"/>
              <a:t>C of individual </a:t>
            </a:r>
            <a:r>
              <a:rPr lang="en-US" sz="1100" i="1" dirty="0"/>
              <a:t>n</a:t>
            </a:r>
            <a:r>
              <a:rPr lang="en-US" sz="1100" dirty="0"/>
              <a:t>-alkanes against carbon number. 𝛿</a:t>
            </a:r>
            <a:r>
              <a:rPr lang="en-US" sz="1100" baseline="30000" dirty="0"/>
              <a:t>13</a:t>
            </a:r>
            <a:r>
              <a:rPr lang="en-US" sz="1100" dirty="0"/>
              <a:t>C ranges of modern marine organic matter (</a:t>
            </a:r>
            <a:r>
              <a:rPr lang="en-US" sz="1100" dirty="0" err="1"/>
              <a:t>Druffel</a:t>
            </a:r>
            <a:r>
              <a:rPr lang="en-US" sz="1100" dirty="0"/>
              <a:t> </a:t>
            </a:r>
            <a:r>
              <a:rPr lang="en-US" sz="1100" i="1" dirty="0"/>
              <a:t>et al.</a:t>
            </a:r>
            <a:r>
              <a:rPr lang="en-US" sz="1100" dirty="0"/>
              <a:t>, 1992; Sara </a:t>
            </a:r>
            <a:r>
              <a:rPr lang="en-US" sz="1100" i="1" dirty="0"/>
              <a:t>et al.</a:t>
            </a:r>
            <a:r>
              <a:rPr lang="en-US" sz="1100" dirty="0"/>
              <a:t>, 2007), terrestrial C</a:t>
            </a:r>
            <a:r>
              <a:rPr lang="en-US" sz="1100" baseline="-25000" dirty="0"/>
              <a:t>3</a:t>
            </a:r>
            <a:r>
              <a:rPr lang="en-US" sz="1100" dirty="0"/>
              <a:t> vegetation (Kohn, 2010) and Archean organic matter (Hayes and </a:t>
            </a:r>
            <a:r>
              <a:rPr lang="en-US" sz="1100" dirty="0" err="1"/>
              <a:t>Waldbauer</a:t>
            </a:r>
            <a:r>
              <a:rPr lang="en-US" sz="1100" dirty="0"/>
              <a:t>, 2006) are shown for comparison. </a:t>
            </a:r>
            <a:r>
              <a:rPr lang="en-US" sz="1100" b="1" dirty="0"/>
              <a:t>(a)</a:t>
            </a:r>
            <a:r>
              <a:rPr lang="en-US" sz="1100" dirty="0"/>
              <a:t> Emissions that are </a:t>
            </a:r>
            <a:r>
              <a:rPr lang="en-US" sz="1100" dirty="0" err="1"/>
              <a:t>characterised</a:t>
            </a:r>
            <a:r>
              <a:rPr lang="en-US" sz="1100" dirty="0"/>
              <a:t> by invariant 𝛿</a:t>
            </a:r>
            <a:r>
              <a:rPr lang="en-US" sz="1100" baseline="30000" dirty="0"/>
              <a:t>13</a:t>
            </a:r>
            <a:r>
              <a:rPr lang="en-US" sz="1100" dirty="0"/>
              <a:t>C-C</a:t>
            </a:r>
            <a:r>
              <a:rPr lang="en-US" sz="1100" baseline="-25000" dirty="0"/>
              <a:t>2+</a:t>
            </a:r>
            <a:r>
              <a:rPr lang="en-US" sz="1100" dirty="0"/>
              <a:t>. </a:t>
            </a:r>
            <a:r>
              <a:rPr lang="en-US" sz="1100" b="1" dirty="0"/>
              <a:t>(b)</a:t>
            </a:r>
            <a:r>
              <a:rPr lang="en-US" sz="1100" dirty="0"/>
              <a:t> Compilation of all </a:t>
            </a:r>
            <a:r>
              <a:rPr lang="en-US" sz="1100" i="1" dirty="0"/>
              <a:t>n</a:t>
            </a:r>
            <a:r>
              <a:rPr lang="en-US" sz="1100" dirty="0"/>
              <a:t>-alkane data analysed in this study.  </a:t>
            </a:r>
            <a:r>
              <a:rPr lang="en-US" sz="1100" b="1" dirty="0"/>
              <a:t>(c) </a:t>
            </a:r>
            <a:r>
              <a:rPr lang="en-US" sz="1100" dirty="0"/>
              <a:t>Comparison between </a:t>
            </a:r>
            <a:r>
              <a:rPr lang="en-US" sz="1100" i="1" dirty="0"/>
              <a:t>n</a:t>
            </a:r>
            <a:r>
              <a:rPr lang="en-US" sz="1100" dirty="0"/>
              <a:t>-alkane data from this study (area in grey) and data available from abiotic sites (Supplementary Information): hydrothermal sites (blue); ophiolite gases (black); old craton gases (red) and inclusions in igneous rocks</a:t>
            </a:r>
            <a:r>
              <a:rPr lang="en-US" sz="1100" baseline="30000" dirty="0"/>
              <a:t> </a:t>
            </a:r>
            <a:r>
              <a:rPr lang="en-US" sz="1100" dirty="0"/>
              <a:t>(green).</a:t>
            </a:r>
            <a:endParaRPr lang="en-GB" sz="11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DCC01B0-EBB2-41CD-ABA7-DE1E966F4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277" y="179388"/>
            <a:ext cx="2493502" cy="622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324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100</cp:revision>
  <dcterms:created xsi:type="dcterms:W3CDTF">2017-09-25T10:29:42Z</dcterms:created>
  <dcterms:modified xsi:type="dcterms:W3CDTF">2019-07-23T15:47:12Z</dcterms:modified>
</cp:coreProperties>
</file>