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23/07/2019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2 </a:t>
                </a:r>
                <a:r>
                  <a:rPr lang="en-US" sz="1200" kern="1200" dirty="0">
                    <a:solidFill>
                      <a:schemeClr val="tx1"/>
                    </a:solidFill>
                    <a:effectLst/>
                    <a:latin typeface="+mn-lt"/>
                    <a:ea typeface="+mn-ea"/>
                    <a:cs typeface="+mn-cs"/>
                  </a:rPr>
                  <a:t>Plot of 𝛿</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H-CH</a:t>
                </a:r>
                <a:r>
                  <a:rPr lang="en-US" sz="1200" kern="1200" baseline="-25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vs.</a:t>
                </a:r>
                <a:r>
                  <a:rPr lang="en-US" sz="1200" kern="1200" dirty="0">
                    <a:solidFill>
                      <a:schemeClr val="tx1"/>
                    </a:solidFill>
                    <a:effectLst/>
                    <a:latin typeface="+mn-lt"/>
                    <a:ea typeface="+mn-ea"/>
                    <a:cs typeface="+mn-cs"/>
                  </a:rPr>
                  <a:t> 𝛿</a:t>
                </a:r>
                <a:r>
                  <a:rPr lang="en-US" sz="1200" kern="1200" baseline="30000" dirty="0">
                    <a:solidFill>
                      <a:schemeClr val="tx1"/>
                    </a:solidFill>
                    <a:effectLst/>
                    <a:latin typeface="+mn-lt"/>
                    <a:ea typeface="+mn-ea"/>
                    <a:cs typeface="+mn-cs"/>
                  </a:rPr>
                  <a:t>13</a:t>
                </a:r>
                <a:r>
                  <a:rPr lang="en-US" sz="1200" kern="1200" dirty="0">
                    <a:solidFill>
                      <a:schemeClr val="tx1"/>
                    </a:solidFill>
                    <a:effectLst/>
                    <a:latin typeface="+mn-lt"/>
                    <a:ea typeface="+mn-ea"/>
                    <a:cs typeface="+mn-cs"/>
                  </a:rPr>
                  <a:t>C-CH</a:t>
                </a:r>
                <a:r>
                  <a:rPr lang="en-US" sz="1200" kern="1200" baseline="-25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Samples with an obvious microbial origin (𝛿</a:t>
                </a:r>
                <a:r>
                  <a:rPr lang="en-US" sz="1200" kern="1200" baseline="30000" dirty="0">
                    <a:solidFill>
                      <a:schemeClr val="tx1"/>
                    </a:solidFill>
                    <a:effectLst/>
                    <a:latin typeface="+mn-lt"/>
                    <a:ea typeface="+mn-ea"/>
                    <a:cs typeface="+mn-cs"/>
                  </a:rPr>
                  <a:t>13</a:t>
                </a:r>
                <a:r>
                  <a:rPr lang="en-US" sz="1200" kern="1200" dirty="0">
                    <a:solidFill>
                      <a:schemeClr val="tx1"/>
                    </a:solidFill>
                    <a:effectLst/>
                    <a:latin typeface="+mn-lt"/>
                    <a:ea typeface="+mn-ea"/>
                    <a:cs typeface="+mn-cs"/>
                  </a:rPr>
                  <a:t>C-CH</a:t>
                </a:r>
                <a:r>
                  <a:rPr lang="en-US" sz="1200" kern="1200" baseline="-25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&lt; –60 ‰, Fig. 1b) are not considered. </a:t>
                </a:r>
                <a:r>
                  <a:rPr lang="en-US" sz="1200" b="1" kern="12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 Data classified after the origin of external water feeding the hydrothermal system (Table S-1). Blue and green squares are representative of the carbon and hydrogen isotopic compositions of marine organic matter and C</a:t>
                </a:r>
                <a:r>
                  <a:rPr lang="en-US"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plants, respectively (</a:t>
                </a:r>
                <a:r>
                  <a:rPr lang="en-US" sz="1200" kern="1200" dirty="0" err="1">
                    <a:solidFill>
                      <a:schemeClr val="tx1"/>
                    </a:solidFill>
                    <a:effectLst/>
                    <a:latin typeface="+mn-lt"/>
                    <a:ea typeface="+mn-ea"/>
                    <a:cs typeface="+mn-cs"/>
                  </a:rPr>
                  <a:t>Schoell</a:t>
                </a:r>
                <a:r>
                  <a:rPr lang="en-US" sz="1200" kern="1200" dirty="0">
                    <a:solidFill>
                      <a:schemeClr val="tx1"/>
                    </a:solidFill>
                    <a:effectLst/>
                    <a:latin typeface="+mn-lt"/>
                    <a:ea typeface="+mn-ea"/>
                    <a:cs typeface="+mn-cs"/>
                  </a:rPr>
                  <a:t>, 1984). The carbon and hydrogen isotopic compositions of instantaneously generated fractions of methane deriving from open system cracking of marine and terrestrial (C</a:t>
                </a:r>
                <a:r>
                  <a:rPr lang="en-US"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plants) organic matter were modelled as a function of the fraction of precursor sites remaining inside the cracked organic matter (Supplementary Information). The cracking trend for methane deriving from marine organic matter (blue line) matches the variation of 𝛿</a:t>
                </a:r>
                <a:r>
                  <a:rPr lang="en-US" sz="1200" kern="1200" baseline="30000" dirty="0">
                    <a:solidFill>
                      <a:schemeClr val="tx1"/>
                    </a:solidFill>
                    <a:effectLst/>
                    <a:latin typeface="+mn-lt"/>
                    <a:ea typeface="+mn-ea"/>
                    <a:cs typeface="+mn-cs"/>
                  </a:rPr>
                  <a:t>13</a:t>
                </a:r>
                <a:r>
                  <a:rPr lang="en-US" sz="1200" kern="1200" dirty="0">
                    <a:solidFill>
                      <a:schemeClr val="tx1"/>
                    </a:solidFill>
                    <a:effectLst/>
                    <a:latin typeface="+mn-lt"/>
                    <a:ea typeface="+mn-ea"/>
                    <a:cs typeface="+mn-cs"/>
                  </a:rPr>
                  <a:t>C-CH</a:t>
                </a:r>
                <a:r>
                  <a:rPr lang="en-US" sz="1200" kern="1200" baseline="-25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and 𝛿</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H-CH</a:t>
                </a:r>
                <a:r>
                  <a:rPr lang="en-US" sz="1200" kern="1200" baseline="-25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observed for seawater-fed hydrothermal systems (blue data points). The cracking trend for methane from terrestrial organic matter (green line) corresponds to the slope described by most low 𝛿</a:t>
                </a:r>
                <a:r>
                  <a:rPr lang="en-US" sz="1200" kern="1200" baseline="30000" dirty="0">
                    <a:solidFill>
                      <a:schemeClr val="tx1"/>
                    </a:solidFill>
                    <a:effectLst/>
                    <a:latin typeface="+mn-lt"/>
                    <a:ea typeface="+mn-ea"/>
                    <a:cs typeface="+mn-cs"/>
                  </a:rPr>
                  <a:t>13</a:t>
                </a:r>
                <a:r>
                  <a:rPr lang="en-US" sz="1200" kern="1200" dirty="0">
                    <a:solidFill>
                      <a:schemeClr val="tx1"/>
                    </a:solidFill>
                    <a:effectLst/>
                    <a:latin typeface="+mn-lt"/>
                    <a:ea typeface="+mn-ea"/>
                    <a:cs typeface="+mn-cs"/>
                  </a:rPr>
                  <a:t>C-CH</a:t>
                </a:r>
                <a:r>
                  <a:rPr lang="en-US" sz="1200" kern="1200" baseline="-25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samples from meteoric water-fed hydrothermal systems (green data points), but – on average – occurs shifted relative to the latter to higher 𝛿</a:t>
                </a:r>
                <a:r>
                  <a:rPr lang="en-US" sz="1200" kern="1200" baseline="30000" dirty="0">
                    <a:solidFill>
                      <a:schemeClr val="tx1"/>
                    </a:solidFill>
                    <a:effectLst/>
                    <a:latin typeface="+mn-lt"/>
                    <a:ea typeface="+mn-ea"/>
                    <a:cs typeface="+mn-cs"/>
                  </a:rPr>
                  <a:t>13</a:t>
                </a:r>
                <a:r>
                  <a:rPr lang="en-US" sz="1200" kern="1200" dirty="0">
                    <a:solidFill>
                      <a:schemeClr val="tx1"/>
                    </a:solidFill>
                    <a:effectLst/>
                    <a:latin typeface="+mn-lt"/>
                    <a:ea typeface="+mn-ea"/>
                    <a:cs typeface="+mn-cs"/>
                  </a:rPr>
                  <a:t>C and 𝛿</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H. This implies that methane precursor sites in decomposing terrestrial organic matter either occur depleted in </a:t>
                </a:r>
                <a:r>
                  <a:rPr lang="en-US" sz="1200" kern="1200" baseline="30000" dirty="0">
                    <a:solidFill>
                      <a:schemeClr val="tx1"/>
                    </a:solidFill>
                    <a:effectLst/>
                    <a:latin typeface="+mn-lt"/>
                    <a:ea typeface="+mn-ea"/>
                    <a:cs typeface="+mn-cs"/>
                  </a:rPr>
                  <a:t>13</a:t>
                </a:r>
                <a:r>
                  <a:rPr lang="en-US" sz="1200" kern="1200" dirty="0">
                    <a:solidFill>
                      <a:schemeClr val="tx1"/>
                    </a:solidFill>
                    <a:effectLst/>
                    <a:latin typeface="+mn-lt"/>
                    <a:ea typeface="+mn-ea"/>
                    <a:cs typeface="+mn-cs"/>
                  </a:rPr>
                  <a:t>C and </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H with respect to the average C</a:t>
                </a:r>
                <a:r>
                  <a:rPr lang="en-US"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plant isotopic composition or that the corresponding carbon and hydrogen isotope fractionations (</a:t>
                </a:r>
                <a:r>
                  <a:rPr lang="de-DE" sz="1200" kern="1200" dirty="0">
                    <a:solidFill>
                      <a:schemeClr val="tx1"/>
                    </a:solidFill>
                    <a:effectLst/>
                    <a:latin typeface="+mn-lt"/>
                    <a:ea typeface="+mn-ea"/>
                    <a:cs typeface="+mn-cs"/>
                    <a:sym typeface="Symbol" panose="05050102010706020507" pitchFamily="18" charset="2"/>
                  </a:rPr>
                  <a:t></a:t>
                </a:r>
                <a:r>
                  <a:rPr lang="en-US" sz="1200" kern="1200" baseline="-25000" dirty="0">
                    <a:solidFill>
                      <a:schemeClr val="tx1"/>
                    </a:solidFill>
                    <a:effectLst/>
                    <a:latin typeface="+mn-lt"/>
                    <a:ea typeface="+mn-ea"/>
                    <a:cs typeface="+mn-cs"/>
                  </a:rPr>
                  <a:t>C</a:t>
                </a:r>
                <a:r>
                  <a:rPr lang="en-US" sz="1200"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sym typeface="Symbol" panose="05050102010706020507" pitchFamily="18" charset="2"/>
                  </a:rPr>
                  <a:t></a:t>
                </a:r>
                <a:r>
                  <a:rPr lang="de-DE" sz="1200" kern="1200" baseline="-25000" dirty="0">
                    <a:solidFill>
                      <a:schemeClr val="tx1"/>
                    </a:solidFill>
                    <a:effectLst/>
                    <a:latin typeface="+mn-lt"/>
                    <a:ea typeface="+mn-ea"/>
                    <a:cs typeface="+mn-cs"/>
                  </a:rPr>
                  <a:t>H</a:t>
                </a:r>
                <a:r>
                  <a:rPr lang="en-US" sz="1200" kern="1200" dirty="0">
                    <a:solidFill>
                      <a:schemeClr val="tx1"/>
                    </a:solidFill>
                    <a:effectLst/>
                    <a:latin typeface="+mn-lt"/>
                    <a:ea typeface="+mn-ea"/>
                    <a:cs typeface="+mn-cs"/>
                  </a:rPr>
                  <a:t>) are larger than those obtained from xylite (Berner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1995), with </a:t>
                </a:r>
                <a:r>
                  <a:rPr lang="de-DE" sz="1200" kern="1200" dirty="0">
                    <a:solidFill>
                      <a:schemeClr val="tx1"/>
                    </a:solidFill>
                    <a:effectLst/>
                    <a:latin typeface="+mn-lt"/>
                    <a:ea typeface="+mn-ea"/>
                    <a:cs typeface="+mn-cs"/>
                    <a:sym typeface="Symbol" panose="05050102010706020507" pitchFamily="18" charset="2"/>
                  </a:rPr>
                  <a:t></a:t>
                </a:r>
                <a:r>
                  <a:rPr lang="de-DE" sz="1200" kern="1200" baseline="-25000" dirty="0">
                    <a:solidFill>
                      <a:schemeClr val="tx1"/>
                    </a:solidFill>
                    <a:effectLst/>
                    <a:latin typeface="+mn-lt"/>
                    <a:ea typeface="+mn-ea"/>
                    <a:cs typeface="+mn-cs"/>
                  </a:rPr>
                  <a:t>H</a:t>
                </a:r>
                <a:r>
                  <a:rPr lang="en-US" sz="1200"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sym typeface="Symbol" panose="05050102010706020507" pitchFamily="18" charset="2"/>
                  </a:rPr>
                  <a:t></a:t>
                </a:r>
                <a:r>
                  <a:rPr lang="en-US" sz="1200" kern="1200" baseline="-25000" dirty="0">
                    <a:solidFill>
                      <a:schemeClr val="tx1"/>
                    </a:solidFill>
                    <a:effectLst/>
                    <a:latin typeface="+mn-lt"/>
                    <a:ea typeface="+mn-ea"/>
                    <a:cs typeface="+mn-cs"/>
                  </a:rPr>
                  <a:t>C</a:t>
                </a:r>
                <a:r>
                  <a:rPr lang="en-US" sz="1200" kern="1200" dirty="0">
                    <a:solidFill>
                      <a:schemeClr val="tx1"/>
                    </a:solidFill>
                    <a:effectLst/>
                    <a:latin typeface="+mn-lt"/>
                    <a:ea typeface="+mn-ea"/>
                    <a:cs typeface="+mn-cs"/>
                  </a:rPr>
                  <a:t> remaining unchanged. Both possibilities are consistent with carbon isotope constraints on pyrolysis of coal (Cramer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1998). </a:t>
                </a:r>
                <a:r>
                  <a:rPr lang="en-US"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Data classified after the style of degassing (wells </a:t>
                </a:r>
                <a:r>
                  <a:rPr lang="en-US" sz="1200" i="1" kern="1200" dirty="0">
                    <a:solidFill>
                      <a:schemeClr val="tx1"/>
                    </a:solidFill>
                    <a:effectLst/>
                    <a:latin typeface="+mn-lt"/>
                    <a:ea typeface="+mn-ea"/>
                    <a:cs typeface="+mn-cs"/>
                  </a:rPr>
                  <a:t>vs.</a:t>
                </a:r>
                <a:r>
                  <a:rPr lang="en-US" sz="1200" kern="1200" dirty="0">
                    <a:solidFill>
                      <a:schemeClr val="tx1"/>
                    </a:solidFill>
                    <a:effectLst/>
                    <a:latin typeface="+mn-lt"/>
                    <a:ea typeface="+mn-ea"/>
                    <a:cs typeface="+mn-cs"/>
                  </a:rPr>
                  <a:t> fumaroles). </a:t>
                </a:r>
                <a:r>
                  <a:rPr lang="en-US" sz="1200" b="1" kern="1200" dirty="0">
                    <a:solidFill>
                      <a:schemeClr val="tx1"/>
                    </a:solidFill>
                    <a:effectLst/>
                    <a:latin typeface="+mn-lt"/>
                    <a:ea typeface="+mn-ea"/>
                    <a:cs typeface="+mn-cs"/>
                  </a:rPr>
                  <a:t>(c)</a:t>
                </a:r>
                <a:r>
                  <a:rPr lang="en-US" sz="1200" kern="1200" dirty="0">
                    <a:solidFill>
                      <a:schemeClr val="tx1"/>
                    </a:solidFill>
                    <a:effectLst/>
                    <a:latin typeface="+mn-lt"/>
                    <a:ea typeface="+mn-ea"/>
                    <a:cs typeface="+mn-cs"/>
                  </a:rPr>
                  <a:t> Comparison between methane data from this study and data available from other abiotic sites (Supplementary Information): labelling as in Figure 1c, extended by (hyper)alkaline spring data (open symbols). Field characteristic for methane from microbial </a:t>
                </a:r>
                <a:r>
                  <a:rPr lang="en-US" sz="1200" b="1" kern="1200" dirty="0">
                    <a:solidFill>
                      <a:schemeClr val="tx1"/>
                    </a:solidFill>
                    <a:effectLst/>
                    <a:latin typeface="+mn-lt"/>
                    <a:ea typeface="+mn-ea"/>
                    <a:cs typeface="+mn-cs"/>
                  </a:rPr>
                  <a:t>(c) </a:t>
                </a:r>
                <a:r>
                  <a:rPr lang="en-US" sz="1200" kern="1200" dirty="0">
                    <a:solidFill>
                      <a:schemeClr val="tx1"/>
                    </a:solidFill>
                    <a:effectLst/>
                    <a:latin typeface="+mn-lt"/>
                    <a:ea typeface="+mn-ea"/>
                    <a:cs typeface="+mn-cs"/>
                  </a:rPr>
                  <a:t>and confined sedimentary systems </a:t>
                </a:r>
                <a:r>
                  <a:rPr lang="en-US" sz="1200" b="1" kern="1200" dirty="0">
                    <a:solidFill>
                      <a:schemeClr val="tx1"/>
                    </a:solidFill>
                    <a:effectLst/>
                    <a:latin typeface="+mn-lt"/>
                    <a:ea typeface="+mn-ea"/>
                    <a:cs typeface="+mn-cs"/>
                  </a:rPr>
                  <a:t>(b, c)</a:t>
                </a:r>
                <a:r>
                  <a:rPr lang="en-US" sz="1200" kern="1200" dirty="0">
                    <a:solidFill>
                      <a:schemeClr val="tx1"/>
                    </a:solidFill>
                    <a:effectLst/>
                    <a:latin typeface="+mn-lt"/>
                    <a:ea typeface="+mn-ea"/>
                    <a:cs typeface="+mn-cs"/>
                  </a:rPr>
                  <a:t> redrawn after </a:t>
                </a:r>
                <a:r>
                  <a:rPr lang="en-US" sz="1200" kern="1200" dirty="0" err="1">
                    <a:solidFill>
                      <a:schemeClr val="tx1"/>
                    </a:solidFill>
                    <a:effectLst/>
                    <a:latin typeface="+mn-lt"/>
                    <a:ea typeface="+mn-ea"/>
                    <a:cs typeface="+mn-cs"/>
                  </a:rPr>
                  <a:t>Schoell</a:t>
                </a:r>
                <a:r>
                  <a:rPr lang="en-US" sz="1200" kern="1200" dirty="0">
                    <a:solidFill>
                      <a:schemeClr val="tx1"/>
                    </a:solidFill>
                    <a:effectLst/>
                    <a:latin typeface="+mn-lt"/>
                    <a:ea typeface="+mn-ea"/>
                    <a:cs typeface="+mn-cs"/>
                  </a:rPr>
                  <a:t> (1988).</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23/07/2019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23/07/2019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666892" y="179388"/>
            <a:ext cx="4357137"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Fiebig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Abiogenesis not required to explain the origin of volcanic-hydrothermal hydrocarbons </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Fiebig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11</a:t>
            </a:r>
            <a:r>
              <a:rPr lang="tr-TR" altLang="en-US" sz="1200" b="1" dirty="0">
                <a:latin typeface="Arial" panose="020B0604020202020204" pitchFamily="34" charset="0"/>
              </a:rPr>
              <a:t>, </a:t>
            </a:r>
            <a:r>
              <a:rPr lang="fr-FR" altLang="en-US" sz="1200" b="1" dirty="0">
                <a:latin typeface="Arial" panose="020B0604020202020204" pitchFamily="34" charset="0"/>
              </a:rPr>
              <a:t>23-27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920</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a:t>
            </a:r>
          </a:p>
        </p:txBody>
      </p:sp>
      <p:sp>
        <p:nvSpPr>
          <p:cNvPr id="15" name="Rectangle 14">
            <a:extLst>
              <a:ext uri="{FF2B5EF4-FFF2-40B4-BE49-F238E27FC236}">
                <a16:creationId xmlns:a16="http://schemas.microsoft.com/office/drawing/2014/main" id="{05D4F318-9649-4DF1-9E5F-E27D37E6A5EB}"/>
              </a:ext>
            </a:extLst>
          </p:cNvPr>
          <p:cNvSpPr/>
          <p:nvPr/>
        </p:nvSpPr>
        <p:spPr>
          <a:xfrm>
            <a:off x="8487007" y="1859339"/>
            <a:ext cx="3315957" cy="3139321"/>
          </a:xfrm>
          <a:prstGeom prst="rect">
            <a:avLst/>
          </a:prstGeom>
        </p:spPr>
        <p:txBody>
          <a:bodyPr wrap="square">
            <a:spAutoFit/>
          </a:bodyPr>
          <a:lstStyle/>
          <a:p>
            <a:r>
              <a:rPr lang="en-US" sz="1100" b="1" dirty="0"/>
              <a:t>Figure 2 </a:t>
            </a:r>
            <a:r>
              <a:rPr lang="en-US" sz="1100" dirty="0"/>
              <a:t>Plot of 𝛿</a:t>
            </a:r>
            <a:r>
              <a:rPr lang="en-US" sz="1100" baseline="30000" dirty="0"/>
              <a:t>2</a:t>
            </a:r>
            <a:r>
              <a:rPr lang="en-US" sz="1100" dirty="0"/>
              <a:t>H-CH</a:t>
            </a:r>
            <a:r>
              <a:rPr lang="en-US" sz="1100" baseline="-25000" dirty="0"/>
              <a:t>4</a:t>
            </a:r>
            <a:r>
              <a:rPr lang="en-US" sz="1100" dirty="0"/>
              <a:t> </a:t>
            </a:r>
            <a:r>
              <a:rPr lang="en-US" sz="1100" i="1" dirty="0"/>
              <a:t>vs.</a:t>
            </a:r>
            <a:r>
              <a:rPr lang="en-US" sz="1100" dirty="0"/>
              <a:t> 𝛿</a:t>
            </a:r>
            <a:r>
              <a:rPr lang="en-US" sz="1100" baseline="30000" dirty="0"/>
              <a:t>13</a:t>
            </a:r>
            <a:r>
              <a:rPr lang="en-US" sz="1100" dirty="0"/>
              <a:t>C-CH</a:t>
            </a:r>
            <a:r>
              <a:rPr lang="en-US" sz="1100" baseline="-25000" dirty="0"/>
              <a:t>4</a:t>
            </a:r>
            <a:r>
              <a:rPr lang="en-US" sz="1100" dirty="0"/>
              <a:t>.</a:t>
            </a:r>
            <a:r>
              <a:rPr lang="en-US" sz="1100" b="1" dirty="0"/>
              <a:t> </a:t>
            </a:r>
            <a:r>
              <a:rPr lang="en-US" sz="1100" dirty="0"/>
              <a:t>Samples with an obvious microbial origin (𝛿</a:t>
            </a:r>
            <a:r>
              <a:rPr lang="en-US" sz="1100" baseline="30000" dirty="0"/>
              <a:t>13</a:t>
            </a:r>
            <a:r>
              <a:rPr lang="en-US" sz="1100" dirty="0"/>
              <a:t>C-CH</a:t>
            </a:r>
            <a:r>
              <a:rPr lang="en-US" sz="1100" baseline="-25000" dirty="0"/>
              <a:t>4</a:t>
            </a:r>
            <a:r>
              <a:rPr lang="en-US" sz="1100" dirty="0"/>
              <a:t> &lt; –60 ‰, Fig. 1b) are not considered. </a:t>
            </a:r>
            <a:r>
              <a:rPr lang="en-US" sz="1100" b="1" dirty="0"/>
              <a:t>(a)</a:t>
            </a:r>
            <a:r>
              <a:rPr lang="en-US" sz="1100" dirty="0"/>
              <a:t> Data classified after the origin of external water feeding the hydrothermal system (Table S-1). Blue and green squares are representative of the carbon and hydrogen isotopic compositions of marine organic matter and C</a:t>
            </a:r>
            <a:r>
              <a:rPr lang="en-US" sz="1100" baseline="-25000" dirty="0"/>
              <a:t>3</a:t>
            </a:r>
            <a:r>
              <a:rPr lang="en-US" sz="1100" dirty="0"/>
              <a:t> plants, respectively (</a:t>
            </a:r>
            <a:r>
              <a:rPr lang="en-US" sz="1100" dirty="0" err="1"/>
              <a:t>Schoell</a:t>
            </a:r>
            <a:r>
              <a:rPr lang="en-US" sz="1100" dirty="0"/>
              <a:t>, 1984). The carbon and hydrogen isotopic compositions of instantaneously generated fractions of methane deriving from open system cracking of marine and terrestrial (C</a:t>
            </a:r>
            <a:r>
              <a:rPr lang="en-US" sz="1100" baseline="-25000" dirty="0"/>
              <a:t>3</a:t>
            </a:r>
            <a:r>
              <a:rPr lang="en-US" sz="1100" dirty="0"/>
              <a:t> plants) organic matter were modelled as a function of the fraction of precursor sites remaining inside the cracked organic matter (Supplementary Information). The cracking trend for methane deriving from marine organic matter (blue line) matches the variation of 𝛿</a:t>
            </a:r>
            <a:r>
              <a:rPr lang="en-US" sz="1100" baseline="30000" dirty="0"/>
              <a:t>13</a:t>
            </a:r>
            <a:r>
              <a:rPr lang="en-US" sz="1100" dirty="0"/>
              <a:t>C-CH</a:t>
            </a:r>
            <a:r>
              <a:rPr lang="en-US" sz="1100" baseline="-25000" dirty="0"/>
              <a:t>4</a:t>
            </a:r>
            <a:r>
              <a:rPr lang="en-US" sz="1100" dirty="0"/>
              <a:t> and 𝛿</a:t>
            </a:r>
            <a:r>
              <a:rPr lang="en-US" sz="1100" baseline="30000" dirty="0"/>
              <a:t>2</a:t>
            </a:r>
            <a:r>
              <a:rPr lang="en-US" sz="1100" dirty="0"/>
              <a:t>H-CH</a:t>
            </a:r>
            <a:r>
              <a:rPr lang="en-US" sz="1100" baseline="-25000" dirty="0"/>
              <a:t>4</a:t>
            </a:r>
            <a:r>
              <a:rPr lang="en-US" sz="1100" dirty="0"/>
              <a:t> observed for seawater-fed hydrothermal systems (blue data points). The cracking trend for…</a:t>
            </a:r>
            <a:endParaRPr lang="en-GB" sz="1100" dirty="0"/>
          </a:p>
        </p:txBody>
      </p:sp>
      <p:pic>
        <p:nvPicPr>
          <p:cNvPr id="8" name="Picture 7" descr="A close up of a map&#10;&#10;Description automatically generated">
            <a:extLst>
              <a:ext uri="{FF2B5EF4-FFF2-40B4-BE49-F238E27FC236}">
                <a16:creationId xmlns:a16="http://schemas.microsoft.com/office/drawing/2014/main" id="{F519296E-D21D-4FBC-AE30-98FFDBAA65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7784" y="320189"/>
            <a:ext cx="2453305" cy="6027677"/>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600</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101</cp:revision>
  <dcterms:created xsi:type="dcterms:W3CDTF">2017-09-25T10:29:42Z</dcterms:created>
  <dcterms:modified xsi:type="dcterms:W3CDTF">2019-07-23T15:49:25Z</dcterms:modified>
</cp:coreProperties>
</file>