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53"/>
      </p:cViewPr>
      <p:guideLst/>
    </p:cSldViewPr>
  </p:slideViewPr>
  <p:notesTextViewPr>
    <p:cViewPr>
      <p:scale>
        <a:sx n="1" d="1"/>
        <a:sy n="1" d="1"/>
      </p:scale>
      <p:origin x="0" y="-1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08/10/2019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2</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(a) </a:t>
                </a:r>
                <a:r>
                  <a:rPr lang="en-GB" sz="1200" kern="1200" dirty="0">
                    <a:solidFill>
                      <a:schemeClr val="tx1"/>
                    </a:solidFill>
                    <a:effectLst/>
                    <a:latin typeface="+mn-lt"/>
                    <a:ea typeface="+mn-ea"/>
                    <a:cs typeface="+mn-cs"/>
                  </a:rPr>
                  <a:t>Helium isotope systematics of fluids released by </a:t>
                </a:r>
                <a:r>
                  <a:rPr lang="en-GB" sz="1200" i="1" kern="1200" dirty="0">
                    <a:solidFill>
                      <a:schemeClr val="tx1"/>
                    </a:solidFill>
                    <a:effectLst/>
                    <a:latin typeface="+mn-lt"/>
                    <a:ea typeface="+mn-ea"/>
                    <a:cs typeface="+mn-cs"/>
                  </a:rPr>
                  <a:t>in vacuo</a:t>
                </a:r>
                <a:r>
                  <a:rPr lang="en-GB" sz="1200" kern="1200" dirty="0">
                    <a:solidFill>
                      <a:schemeClr val="tx1"/>
                    </a:solidFill>
                    <a:effectLst/>
                    <a:latin typeface="+mn-lt"/>
                    <a:ea typeface="+mn-ea"/>
                    <a:cs typeface="+mn-cs"/>
                  </a:rPr>
                  <a:t> crushing of </a:t>
                </a:r>
                <a:r>
                  <a:rPr lang="en-GB" sz="1200" kern="1200" dirty="0" err="1">
                    <a:solidFill>
                      <a:schemeClr val="tx1"/>
                    </a:solidFill>
                    <a:effectLst/>
                    <a:latin typeface="+mn-lt"/>
                    <a:ea typeface="+mn-ea"/>
                    <a:cs typeface="+mn-cs"/>
                  </a:rPr>
                  <a:t>diamondites</a:t>
                </a:r>
                <a:r>
                  <a:rPr lang="en-GB" sz="1200" kern="1200" dirty="0">
                    <a:solidFill>
                      <a:schemeClr val="tx1"/>
                    </a:solidFill>
                    <a:effectLst/>
                    <a:latin typeface="+mn-lt"/>
                    <a:ea typeface="+mn-ea"/>
                    <a:cs typeface="+mn-cs"/>
                  </a:rPr>
                  <a:t>. The </a:t>
                </a:r>
                <a:r>
                  <a:rPr lang="en-GB" sz="1200" kern="1200" baseline="30000" dirty="0">
                    <a:solidFill>
                      <a:schemeClr val="tx1"/>
                    </a:solidFill>
                    <a:effectLst/>
                    <a:latin typeface="+mn-lt"/>
                    <a:ea typeface="+mn-ea"/>
                    <a:cs typeface="+mn-cs"/>
                  </a:rPr>
                  <a:t>3</a:t>
                </a:r>
                <a:r>
                  <a:rPr lang="en-GB" sz="1200" kern="1200" dirty="0">
                    <a:solidFill>
                      <a:schemeClr val="tx1"/>
                    </a:solidFill>
                    <a:effectLst/>
                    <a:latin typeface="+mn-lt"/>
                    <a:ea typeface="+mn-ea"/>
                    <a:cs typeface="+mn-cs"/>
                  </a:rPr>
                  <a:t>He/</a:t>
                </a:r>
                <a:r>
                  <a:rPr lang="en-GB" sz="1200" kern="1200" baseline="30000" dirty="0">
                    <a:solidFill>
                      <a:schemeClr val="tx1"/>
                    </a:solidFill>
                    <a:effectLst/>
                    <a:latin typeface="+mn-lt"/>
                    <a:ea typeface="+mn-ea"/>
                    <a:cs typeface="+mn-cs"/>
                  </a:rPr>
                  <a:t>4</a:t>
                </a:r>
                <a:r>
                  <a:rPr lang="en-GB" sz="1200" kern="1200" dirty="0">
                    <a:solidFill>
                      <a:schemeClr val="tx1"/>
                    </a:solidFill>
                    <a:effectLst/>
                    <a:latin typeface="+mn-lt"/>
                    <a:ea typeface="+mn-ea"/>
                    <a:cs typeface="+mn-cs"/>
                  </a:rPr>
                  <a:t>He of modern the </a:t>
                </a:r>
                <a:r>
                  <a:rPr lang="en-GB" sz="1200" kern="1200" dirty="0" err="1">
                    <a:solidFill>
                      <a:schemeClr val="tx1"/>
                    </a:solidFill>
                    <a:effectLst/>
                    <a:latin typeface="+mn-lt"/>
                    <a:ea typeface="+mn-ea"/>
                    <a:cs typeface="+mn-cs"/>
                  </a:rPr>
                  <a:t>convecting</a:t>
                </a:r>
                <a:r>
                  <a:rPr lang="en-GB" sz="1200" kern="1200" dirty="0">
                    <a:solidFill>
                      <a:schemeClr val="tx1"/>
                    </a:solidFill>
                    <a:effectLst/>
                    <a:latin typeface="+mn-lt"/>
                    <a:ea typeface="+mn-ea"/>
                    <a:cs typeface="+mn-cs"/>
                  </a:rPr>
                  <a:t> upper mantle (CUM) and the sub-continental lithospheric mantle (SCLM) are shown for reference. </a:t>
                </a:r>
                <a:r>
                  <a:rPr lang="en-GB" sz="1200" b="1" kern="1200" dirty="0">
                    <a:solidFill>
                      <a:schemeClr val="tx1"/>
                    </a:solidFill>
                    <a:effectLst/>
                    <a:latin typeface="+mn-lt"/>
                    <a:ea typeface="+mn-ea"/>
                    <a:cs typeface="+mn-cs"/>
                  </a:rPr>
                  <a:t>(b) </a:t>
                </a:r>
                <a:r>
                  <a:rPr lang="en-GB" sz="1200" kern="1200" dirty="0">
                    <a:solidFill>
                      <a:schemeClr val="tx1"/>
                    </a:solidFill>
                    <a:effectLst/>
                    <a:latin typeface="+mn-lt"/>
                    <a:ea typeface="+mn-ea"/>
                    <a:cs typeface="+mn-cs"/>
                  </a:rPr>
                  <a:t>Carbon-helium isotope systematics of southern African </a:t>
                </a:r>
                <a:r>
                  <a:rPr lang="en-GB" sz="1200" kern="1200" dirty="0" err="1">
                    <a:solidFill>
                      <a:schemeClr val="tx1"/>
                    </a:solidFill>
                    <a:effectLst/>
                    <a:latin typeface="+mn-lt"/>
                    <a:ea typeface="+mn-ea"/>
                    <a:cs typeface="+mn-cs"/>
                  </a:rPr>
                  <a:t>diamondites</a:t>
                </a:r>
                <a:r>
                  <a:rPr lang="en-GB" sz="1200" kern="1200" dirty="0">
                    <a:solidFill>
                      <a:schemeClr val="tx1"/>
                    </a:solidFill>
                    <a:effectLst/>
                    <a:latin typeface="+mn-lt"/>
                    <a:ea typeface="+mn-ea"/>
                    <a:cs typeface="+mn-cs"/>
                  </a:rPr>
                  <a:t> and fibrous diamonds from across southern Africa. The mixing lines are plotted between mantle and crustal fluid sources, the crosses refer to percent of mantle fluid component. The mixing lines plotted in Figure 2b are hyperbolic as [</a:t>
                </a:r>
                <a:r>
                  <a:rPr lang="en-GB" sz="1200" kern="1200" baseline="30000" dirty="0">
                    <a:solidFill>
                      <a:schemeClr val="tx1"/>
                    </a:solidFill>
                    <a:effectLst/>
                    <a:latin typeface="+mn-lt"/>
                    <a:ea typeface="+mn-ea"/>
                    <a:cs typeface="+mn-cs"/>
                  </a:rPr>
                  <a:t>4</a:t>
                </a:r>
                <a:r>
                  <a:rPr lang="en-GB" sz="1200" kern="1200" dirty="0">
                    <a:solidFill>
                      <a:schemeClr val="tx1"/>
                    </a:solidFill>
                    <a:effectLst/>
                    <a:latin typeface="+mn-lt"/>
                    <a:ea typeface="+mn-ea"/>
                    <a:cs typeface="+mn-cs"/>
                  </a:rPr>
                  <a:t>He]</a:t>
                </a:r>
                <a:r>
                  <a:rPr lang="en-GB" sz="1200" kern="1200" baseline="-25000" dirty="0">
                    <a:solidFill>
                      <a:schemeClr val="tx1"/>
                    </a:solidFill>
                    <a:effectLst/>
                    <a:latin typeface="+mn-lt"/>
                    <a:ea typeface="+mn-ea"/>
                    <a:cs typeface="+mn-cs"/>
                  </a:rPr>
                  <a:t>mantle</a:t>
                </a:r>
                <a:r>
                  <a:rPr lang="en-GB" sz="1200" kern="12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4</a:t>
                </a:r>
                <a:r>
                  <a:rPr lang="en-GB" sz="1200" kern="1200" dirty="0">
                    <a:solidFill>
                      <a:schemeClr val="tx1"/>
                    </a:solidFill>
                    <a:effectLst/>
                    <a:latin typeface="+mn-lt"/>
                    <a:ea typeface="+mn-ea"/>
                    <a:cs typeface="+mn-cs"/>
                  </a:rPr>
                  <a:t>He]</a:t>
                </a:r>
                <a:r>
                  <a:rPr lang="en-GB" sz="1200" kern="1200" baseline="-25000" dirty="0">
                    <a:solidFill>
                      <a:schemeClr val="tx1"/>
                    </a:solidFill>
                    <a:effectLst/>
                    <a:latin typeface="+mn-lt"/>
                    <a:ea typeface="+mn-ea"/>
                    <a:cs typeface="+mn-cs"/>
                  </a:rPr>
                  <a:t>crust</a:t>
                </a:r>
                <a:r>
                  <a:rPr lang="en-GB" sz="1200" kern="1200" dirty="0">
                    <a:solidFill>
                      <a:schemeClr val="tx1"/>
                    </a:solidFill>
                    <a:effectLst/>
                    <a:latin typeface="+mn-lt"/>
                    <a:ea typeface="+mn-ea"/>
                    <a:cs typeface="+mn-cs"/>
                  </a:rPr>
                  <a:t> is assumed to be 10. Comparative data are from Burgess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(1998), </a:t>
                </a:r>
                <a:r>
                  <a:rPr lang="en-GB" sz="1200" kern="1200" dirty="0" err="1">
                    <a:solidFill>
                      <a:schemeClr val="tx1"/>
                    </a:solidFill>
                    <a:effectLst/>
                    <a:latin typeface="+mn-lt"/>
                    <a:ea typeface="+mn-ea"/>
                    <a:cs typeface="+mn-cs"/>
                  </a:rPr>
                  <a:t>Gautheron</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(2005) and </a:t>
                </a:r>
                <a:r>
                  <a:rPr lang="en-GB" sz="1200" kern="1200" dirty="0" err="1">
                    <a:solidFill>
                      <a:schemeClr val="tx1"/>
                    </a:solidFill>
                    <a:effectLst/>
                    <a:latin typeface="+mn-lt"/>
                    <a:ea typeface="+mn-ea"/>
                    <a:cs typeface="+mn-cs"/>
                  </a:rPr>
                  <a:t>Timmermann</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(2018, 2019a).</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08/10/2019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08/10/2019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514702" y="179388"/>
            <a:ext cx="4509327" cy="89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Mikhail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A secretive mechanical exchange between mantle and crustal volatiles revealed by helium isotopes in </a:t>
            </a:r>
            <a:r>
              <a:rPr lang="en-US" altLang="en-US" sz="1400" b="1" baseline="30000" dirty="0">
                <a:solidFill>
                  <a:schemeClr val="tx1"/>
                </a:solidFill>
                <a:latin typeface="Arial" panose="020B0604020202020204" pitchFamily="34" charset="0"/>
                <a:cs typeface="Arial" panose="020B0604020202020204" pitchFamily="34" charset="0"/>
              </a:rPr>
              <a:t>13</a:t>
            </a:r>
            <a:r>
              <a:rPr lang="en-US" altLang="en-US" sz="1400" b="1" dirty="0">
                <a:solidFill>
                  <a:schemeClr val="tx1"/>
                </a:solidFill>
                <a:latin typeface="Arial" panose="020B0604020202020204" pitchFamily="34" charset="0"/>
                <a:cs typeface="Arial" panose="020B0604020202020204" pitchFamily="34" charset="0"/>
              </a:rPr>
              <a:t>C-depleted diamonds</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Mikhail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11</a:t>
            </a:r>
            <a:r>
              <a:rPr lang="tr-TR" altLang="en-US" sz="1200" b="1" dirty="0">
                <a:latin typeface="Arial" panose="020B0604020202020204" pitchFamily="34" charset="0"/>
              </a:rPr>
              <a:t>, </a:t>
            </a:r>
            <a:r>
              <a:rPr lang="fr-FR" altLang="en-US" sz="1200" b="1" dirty="0">
                <a:latin typeface="Arial" panose="020B0604020202020204" pitchFamily="34" charset="0"/>
              </a:rPr>
              <a:t>39-43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923</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1438060" y="5167708"/>
            <a:ext cx="9578692" cy="938719"/>
          </a:xfrm>
          <a:prstGeom prst="rect">
            <a:avLst/>
          </a:prstGeom>
        </p:spPr>
        <p:txBody>
          <a:bodyPr wrap="square">
            <a:spAutoFit/>
          </a:bodyPr>
          <a:lstStyle/>
          <a:p>
            <a:r>
              <a:rPr lang="en-GB" sz="1100" b="1" dirty="0"/>
              <a:t>Figure 2</a:t>
            </a:r>
            <a:r>
              <a:rPr lang="en-GB" sz="1100" dirty="0"/>
              <a:t> </a:t>
            </a:r>
            <a:r>
              <a:rPr lang="en-GB" sz="1100" b="1" dirty="0"/>
              <a:t>(a) </a:t>
            </a:r>
            <a:r>
              <a:rPr lang="en-GB" sz="1100" dirty="0"/>
              <a:t>Helium isotope systematics of fluids released by </a:t>
            </a:r>
            <a:r>
              <a:rPr lang="en-GB" sz="1100" i="1" dirty="0"/>
              <a:t>in vacuo</a:t>
            </a:r>
            <a:r>
              <a:rPr lang="en-GB" sz="1100" dirty="0"/>
              <a:t> crushing of </a:t>
            </a:r>
            <a:r>
              <a:rPr lang="en-GB" sz="1100" dirty="0" err="1"/>
              <a:t>diamondites</a:t>
            </a:r>
            <a:r>
              <a:rPr lang="en-GB" sz="1100" dirty="0"/>
              <a:t>. The </a:t>
            </a:r>
            <a:r>
              <a:rPr lang="en-GB" sz="1100" baseline="30000" dirty="0"/>
              <a:t>3</a:t>
            </a:r>
            <a:r>
              <a:rPr lang="en-GB" sz="1100" dirty="0"/>
              <a:t>He/</a:t>
            </a:r>
            <a:r>
              <a:rPr lang="en-GB" sz="1100" baseline="30000" dirty="0"/>
              <a:t>4</a:t>
            </a:r>
            <a:r>
              <a:rPr lang="en-GB" sz="1100" dirty="0"/>
              <a:t>He of modern the </a:t>
            </a:r>
            <a:r>
              <a:rPr lang="en-GB" sz="1100" dirty="0" err="1"/>
              <a:t>convecting</a:t>
            </a:r>
            <a:r>
              <a:rPr lang="en-GB" sz="1100" dirty="0"/>
              <a:t> upper mantle (CUM) and the sub-continental lithospheric mantle (SCLM) are shown for reference. </a:t>
            </a:r>
            <a:r>
              <a:rPr lang="en-GB" sz="1100" b="1" dirty="0"/>
              <a:t>(b) </a:t>
            </a:r>
            <a:r>
              <a:rPr lang="en-GB" sz="1100" dirty="0"/>
              <a:t>Carbon-helium isotope systematics of southern African </a:t>
            </a:r>
            <a:r>
              <a:rPr lang="en-GB" sz="1100" dirty="0" err="1"/>
              <a:t>diamondites</a:t>
            </a:r>
            <a:r>
              <a:rPr lang="en-GB" sz="1100" dirty="0"/>
              <a:t> and fibrous diamonds from across southern Africa. The mixing lines are plotted between mantle and crustal fluid sources, the crosses refer to percent of mantle fluid component. The mixing lines plotted in Figure 2b are hyperbolic as [</a:t>
            </a:r>
            <a:r>
              <a:rPr lang="en-GB" sz="1100" baseline="30000" dirty="0"/>
              <a:t>4</a:t>
            </a:r>
            <a:r>
              <a:rPr lang="en-GB" sz="1100" dirty="0"/>
              <a:t>He]</a:t>
            </a:r>
            <a:r>
              <a:rPr lang="en-GB" sz="1100" baseline="-25000" dirty="0"/>
              <a:t>mantle</a:t>
            </a:r>
            <a:r>
              <a:rPr lang="en-GB" sz="1100" dirty="0"/>
              <a:t>/[</a:t>
            </a:r>
            <a:r>
              <a:rPr lang="en-GB" sz="1100" baseline="30000" dirty="0"/>
              <a:t>4</a:t>
            </a:r>
            <a:r>
              <a:rPr lang="en-GB" sz="1100" dirty="0"/>
              <a:t>He]</a:t>
            </a:r>
            <a:r>
              <a:rPr lang="en-GB" sz="1100" baseline="-25000" dirty="0"/>
              <a:t>crust</a:t>
            </a:r>
            <a:r>
              <a:rPr lang="en-GB" sz="1100" dirty="0"/>
              <a:t> is assumed to be 10. Comparative data are from Burgess </a:t>
            </a:r>
            <a:r>
              <a:rPr lang="en-GB" sz="1100" i="1" dirty="0"/>
              <a:t>et al</a:t>
            </a:r>
            <a:r>
              <a:rPr lang="en-GB" sz="1100" dirty="0"/>
              <a:t>. (1998), </a:t>
            </a:r>
            <a:r>
              <a:rPr lang="en-GB" sz="1100" dirty="0" err="1"/>
              <a:t>Gautheron</a:t>
            </a:r>
            <a:r>
              <a:rPr lang="en-GB" sz="1100" dirty="0"/>
              <a:t> </a:t>
            </a:r>
            <a:r>
              <a:rPr lang="en-GB" sz="1100" i="1" dirty="0"/>
              <a:t>et al</a:t>
            </a:r>
            <a:r>
              <a:rPr lang="en-GB" sz="1100" dirty="0"/>
              <a:t>. (2005) and </a:t>
            </a:r>
            <a:r>
              <a:rPr lang="en-GB" sz="1100" dirty="0" err="1"/>
              <a:t>Timmermann</a:t>
            </a:r>
            <a:r>
              <a:rPr lang="en-GB" sz="1100" dirty="0"/>
              <a:t> </a:t>
            </a:r>
            <a:r>
              <a:rPr lang="en-GB" sz="1100" i="1" dirty="0"/>
              <a:t>et al</a:t>
            </a:r>
            <a:r>
              <a:rPr lang="en-GB" sz="1100" dirty="0"/>
              <a:t>. (2018, 2019a).</a:t>
            </a:r>
          </a:p>
        </p:txBody>
      </p:sp>
      <p:pic>
        <p:nvPicPr>
          <p:cNvPr id="3" name="Picture 2" descr="A close up of a map&#10;&#10;Description automatically generated">
            <a:extLst>
              <a:ext uri="{FF2B5EF4-FFF2-40B4-BE49-F238E27FC236}">
                <a16:creationId xmlns:a16="http://schemas.microsoft.com/office/drawing/2014/main" id="{8D6C846D-54C7-40B7-830C-3804FA2D71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6601" y="1166507"/>
            <a:ext cx="9618798" cy="3847519"/>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TotalTime>
  <Words>338</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108</cp:revision>
  <dcterms:created xsi:type="dcterms:W3CDTF">2017-09-25T10:29:42Z</dcterms:created>
  <dcterms:modified xsi:type="dcterms:W3CDTF">2019-10-08T16:15:37Z</dcterms:modified>
</cp:coreProperties>
</file>