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48"/>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05/11/2019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3</a:t>
                </a:r>
                <a:r>
                  <a:rPr lang="en-US" sz="1200" kern="1200" dirty="0">
                    <a:solidFill>
                      <a:schemeClr val="tx1"/>
                    </a:solidFill>
                    <a:effectLst/>
                    <a:latin typeface="+mn-lt"/>
                    <a:ea typeface="+mn-ea"/>
                    <a:cs typeface="+mn-cs"/>
                  </a:rPr>
                  <a:t> The Cu isotope evolution of the silicate Moon during lunar sulfide segregation. Assuming the Moon is derived from the precursor BSE, and the Moon’s core is predominantly FeS (equating to a bulk Moon of ~7500 ppm S), or just the outer core (3500 ppm S) and sulfide sequestration occurs by Rayleigh fractionation, the silicate Moon becomes progressively lighter in Cu. Horizontal lines represent values of the BSM estimated by lunar basalts (red) and the BSE (green) (Herzog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2009). The pale blue band represents 2 standard deviations of the error on the mean of the fractionation regression.</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908053" y="179388"/>
            <a:ext cx="4115976"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Xia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The effect of core segregation on the Cu and Zn isotope composition of the silicate Moon</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Xia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12</a:t>
            </a:r>
            <a:r>
              <a:rPr lang="tr-TR" altLang="en-US" sz="1200" b="1" dirty="0">
                <a:latin typeface="Arial" panose="020B0604020202020204" pitchFamily="34" charset="0"/>
              </a:rPr>
              <a:t>, </a:t>
            </a:r>
            <a:r>
              <a:rPr lang="fr-FR" altLang="en-US" sz="1200" b="1" dirty="0">
                <a:latin typeface="Arial" panose="020B0604020202020204" pitchFamily="34" charset="0"/>
              </a:rPr>
              <a:t>12-17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928</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 4.0.</a:t>
            </a:r>
          </a:p>
        </p:txBody>
      </p:sp>
      <p:sp>
        <p:nvSpPr>
          <p:cNvPr id="15" name="Rectangle 14">
            <a:extLst>
              <a:ext uri="{FF2B5EF4-FFF2-40B4-BE49-F238E27FC236}">
                <a16:creationId xmlns:a16="http://schemas.microsoft.com/office/drawing/2014/main" id="{05D4F318-9649-4DF1-9E5F-E27D37E6A5EB}"/>
              </a:ext>
            </a:extLst>
          </p:cNvPr>
          <p:cNvSpPr/>
          <p:nvPr/>
        </p:nvSpPr>
        <p:spPr>
          <a:xfrm>
            <a:off x="8814218" y="2197893"/>
            <a:ext cx="2941236" cy="2462213"/>
          </a:xfrm>
          <a:prstGeom prst="rect">
            <a:avLst/>
          </a:prstGeom>
        </p:spPr>
        <p:txBody>
          <a:bodyPr wrap="square">
            <a:spAutoFit/>
          </a:bodyPr>
          <a:lstStyle/>
          <a:p>
            <a:r>
              <a:rPr lang="en-US" sz="1100" b="1" dirty="0"/>
              <a:t>Figure 3</a:t>
            </a:r>
            <a:r>
              <a:rPr lang="en-US" sz="1100" dirty="0"/>
              <a:t> The Cu isotope evolution of the silicate Moon during lunar sulfide segregation. Assuming the Moon is derived from the precursor BSE, and the Moon’s core is predominantly FeS (equating to a bulk Moon of ~7500 ppm S), or just the outer core (3500 ppm S) and sulfide sequestration occurs by Rayleigh fractionation, the silicate Moon becomes progressively lighter in Cu. Horizontal lines represent values of the BSM estimated by lunar basalts (red) and the BSE (green) (Herzog </a:t>
            </a:r>
            <a:r>
              <a:rPr lang="en-US" sz="1100" i="1" dirty="0"/>
              <a:t>et al</a:t>
            </a:r>
            <a:r>
              <a:rPr lang="en-US" sz="1100" dirty="0"/>
              <a:t>., 2009). The pale blue band represents 2 standard deviations of the error on the mean of the fractionation regression.</a:t>
            </a:r>
            <a:endParaRPr lang="en-GB" sz="1100" dirty="0"/>
          </a:p>
        </p:txBody>
      </p:sp>
      <p:pic>
        <p:nvPicPr>
          <p:cNvPr id="10" name="Picture 9" descr="A picture containing screenshot&#10;&#10;Description automatically generated">
            <a:extLst>
              <a:ext uri="{FF2B5EF4-FFF2-40B4-BE49-F238E27FC236}">
                <a16:creationId xmlns:a16="http://schemas.microsoft.com/office/drawing/2014/main" id="{F2A6288B-E210-4977-82E8-185F7EF7A1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564" y="1164279"/>
            <a:ext cx="6897890" cy="4804399"/>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TotalTime>
  <Words>301</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115</cp:revision>
  <dcterms:created xsi:type="dcterms:W3CDTF">2017-09-25T10:29:42Z</dcterms:created>
  <dcterms:modified xsi:type="dcterms:W3CDTF">2019-11-05T08:31:55Z</dcterms:modified>
</cp:coreProperties>
</file>