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4</a:t>
                </a:r>
                <a:r>
                  <a:rPr lang="en-US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dirty="0"/>
                  <a:t>Sphalerite deposition rate. </a:t>
                </a:r>
                <a:r>
                  <a:rPr lang="en-US" b="1" dirty="0"/>
                  <a:t>(a)</a:t>
                </a:r>
                <a:r>
                  <a:rPr lang="en-US" dirty="0"/>
                  <a:t> The COCO analysis shows optimal deposition rate at 0.27 </a:t>
                </a:r>
                <a:r>
                  <a:rPr lang="en-US" dirty="0" err="1"/>
                  <a:t>μm</a:t>
                </a:r>
                <a:r>
                  <a:rPr lang="en-US" dirty="0"/>
                  <a:t>/a. </a:t>
                </a:r>
                <a:r>
                  <a:rPr lang="en-US" b="1" dirty="0"/>
                  <a:t>(b)</a:t>
                </a:r>
                <a:r>
                  <a:rPr lang="en-US" dirty="0"/>
                  <a:t> Null hypothesis testing of the data series indicates that 0.08 </a:t>
                </a:r>
                <a:r>
                  <a:rPr lang="en-US" dirty="0" err="1"/>
                  <a:t>μm</a:t>
                </a:r>
                <a:r>
                  <a:rPr lang="en-US" dirty="0"/>
                  <a:t>/a and 0.27 </a:t>
                </a:r>
                <a:r>
                  <a:rPr lang="en-US" dirty="0" err="1"/>
                  <a:t>μm</a:t>
                </a:r>
                <a:r>
                  <a:rPr lang="en-US" dirty="0"/>
                  <a:t>/a deposition rates have significance levels less than 1 %. </a:t>
                </a:r>
                <a:r>
                  <a:rPr lang="en-US" b="1" dirty="0"/>
                  <a:t>(c)</a:t>
                </a:r>
                <a:r>
                  <a:rPr lang="en-US" dirty="0"/>
                  <a:t> Number of contributing astronomical parameters. </a:t>
                </a:r>
                <a:r>
                  <a:rPr lang="en-US" b="1" dirty="0"/>
                  <a:t>(d)</a:t>
                </a:r>
                <a:r>
                  <a:rPr lang="en-US" dirty="0"/>
                  <a:t> Squared correlation coefficient for the amplitude envelope fit (</a:t>
                </a:r>
                <a:r>
                  <a:rPr lang="en-US" i="1" dirty="0"/>
                  <a:t>r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envelope</a:t>
                </a:r>
                <a:r>
                  <a:rPr lang="en-US" dirty="0"/>
                  <a:t>) and </a:t>
                </a:r>
                <a:r>
                  <a:rPr lang="en-US" b="1" dirty="0"/>
                  <a:t>(e)</a:t>
                </a:r>
                <a:r>
                  <a:rPr lang="en-US" dirty="0"/>
                  <a:t> the spectral power fit (</a:t>
                </a:r>
                <a:r>
                  <a:rPr lang="en-US" i="1" dirty="0"/>
                  <a:t>r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power</a:t>
                </a:r>
                <a:r>
                  <a:rPr lang="en-US" dirty="0"/>
                  <a:t>). </a:t>
                </a:r>
                <a:r>
                  <a:rPr lang="en-US" b="1" dirty="0"/>
                  <a:t>(f)</a:t>
                </a:r>
                <a:r>
                  <a:rPr lang="en-US" dirty="0"/>
                  <a:t> Combined envelope and spectral power fit (</a:t>
                </a:r>
                <a:r>
                  <a:rPr lang="en-US" i="1" dirty="0"/>
                  <a:t>r</a:t>
                </a:r>
                <a:r>
                  <a:rPr lang="en-US" baseline="30000" dirty="0"/>
                  <a:t>2</a:t>
                </a:r>
                <a:r>
                  <a:rPr lang="en-US" baseline="-25000" dirty="0"/>
                  <a:t>opt</a:t>
                </a:r>
                <a:r>
                  <a:rPr lang="en-US" dirty="0"/>
                  <a:t>) at test deposition rate.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13/11/2019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053" y="179388"/>
            <a:ext cx="4115976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and Barnes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Orbitally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forced sphalerite growth in the Upper Mississippi Valley District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Li and Barnes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9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12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>
                <a:latin typeface="Arial" panose="020B0604020202020204" pitchFamily="34" charset="0"/>
              </a:rPr>
              <a:t>18-22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929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2019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082792" y="2621086"/>
            <a:ext cx="294123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4</a:t>
            </a:r>
            <a:r>
              <a:rPr lang="en-US" sz="1100" dirty="0"/>
              <a:t> Sphalerite deposition rate. </a:t>
            </a:r>
            <a:r>
              <a:rPr lang="en-US" sz="1100" b="1" dirty="0"/>
              <a:t>(a)</a:t>
            </a:r>
            <a:r>
              <a:rPr lang="en-US" sz="1100" dirty="0"/>
              <a:t> The COCO analysis shows optimal deposition rate at 0.27 </a:t>
            </a:r>
            <a:r>
              <a:rPr lang="en-US" sz="1100" dirty="0" err="1"/>
              <a:t>μm</a:t>
            </a:r>
            <a:r>
              <a:rPr lang="en-US" sz="1100" dirty="0"/>
              <a:t>/a. </a:t>
            </a:r>
            <a:r>
              <a:rPr lang="en-US" sz="1100" b="1" dirty="0"/>
              <a:t>(b)</a:t>
            </a:r>
            <a:r>
              <a:rPr lang="en-US" sz="1100" dirty="0"/>
              <a:t> Null hypothesis testing of the data series indicates that 0.08 </a:t>
            </a:r>
            <a:r>
              <a:rPr lang="en-US" sz="1100" dirty="0" err="1"/>
              <a:t>μm</a:t>
            </a:r>
            <a:r>
              <a:rPr lang="en-US" sz="1100" dirty="0"/>
              <a:t>/a and 0.27 </a:t>
            </a:r>
            <a:r>
              <a:rPr lang="en-US" sz="1100" dirty="0" err="1"/>
              <a:t>μm</a:t>
            </a:r>
            <a:r>
              <a:rPr lang="en-US" sz="1100" dirty="0"/>
              <a:t>/a deposition rates have significance levels less than 1 %. </a:t>
            </a:r>
            <a:r>
              <a:rPr lang="en-US" sz="1100" b="1" dirty="0"/>
              <a:t>(c)</a:t>
            </a:r>
            <a:r>
              <a:rPr lang="en-US" sz="1100" dirty="0"/>
              <a:t> Number of contributing astronomical parameters. </a:t>
            </a:r>
            <a:r>
              <a:rPr lang="en-US" sz="1100" b="1" dirty="0"/>
              <a:t>(d)</a:t>
            </a:r>
            <a:r>
              <a:rPr lang="en-US" sz="1100" dirty="0"/>
              <a:t> Squared correlation coefficient for the amplitude envelope fit (</a:t>
            </a:r>
            <a:r>
              <a:rPr lang="en-US" sz="1100" i="1" dirty="0"/>
              <a:t>r</a:t>
            </a:r>
            <a:r>
              <a:rPr lang="en-US" sz="1100" baseline="30000" dirty="0"/>
              <a:t>2</a:t>
            </a:r>
            <a:r>
              <a:rPr lang="en-US" sz="1100" baseline="-25000" dirty="0"/>
              <a:t>envelope</a:t>
            </a:r>
            <a:r>
              <a:rPr lang="en-US" sz="1100" dirty="0"/>
              <a:t>) and </a:t>
            </a:r>
            <a:r>
              <a:rPr lang="en-US" sz="1100" b="1" dirty="0"/>
              <a:t>(e)</a:t>
            </a:r>
            <a:r>
              <a:rPr lang="en-US" sz="1100" dirty="0"/>
              <a:t> the spectral power fit (</a:t>
            </a:r>
            <a:r>
              <a:rPr lang="en-US" sz="1100" i="1" dirty="0"/>
              <a:t>r</a:t>
            </a:r>
            <a:r>
              <a:rPr lang="en-US" sz="1100" baseline="30000" dirty="0"/>
              <a:t>2</a:t>
            </a:r>
            <a:r>
              <a:rPr lang="en-US" sz="1100" baseline="-25000" dirty="0"/>
              <a:t>power</a:t>
            </a:r>
            <a:r>
              <a:rPr lang="en-US" sz="1100" dirty="0"/>
              <a:t>). </a:t>
            </a:r>
            <a:r>
              <a:rPr lang="en-US" sz="1100" b="1" dirty="0"/>
              <a:t>(f)</a:t>
            </a:r>
            <a:r>
              <a:rPr lang="en-US" sz="1100" dirty="0"/>
              <a:t> Combined envelope and spectral power fit (</a:t>
            </a:r>
            <a:r>
              <a:rPr lang="en-US" sz="1100" i="1" dirty="0"/>
              <a:t>r</a:t>
            </a:r>
            <a:r>
              <a:rPr lang="en-US" sz="1100" baseline="30000" dirty="0"/>
              <a:t>2</a:t>
            </a:r>
            <a:r>
              <a:rPr lang="en-US" sz="1100" baseline="-25000" dirty="0"/>
              <a:t>opt</a:t>
            </a:r>
            <a:r>
              <a:rPr lang="en-US" sz="1100" dirty="0"/>
              <a:t>) at test deposition rate. </a:t>
            </a:r>
            <a:endParaRPr lang="en-GB" sz="1100" dirty="0"/>
          </a:p>
        </p:txBody>
      </p:sp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1CC1A523-E72C-452B-A7F2-6A3C38440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" y="1375386"/>
            <a:ext cx="8708626" cy="438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264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118</cp:revision>
  <dcterms:created xsi:type="dcterms:W3CDTF">2017-09-25T10:29:42Z</dcterms:created>
  <dcterms:modified xsi:type="dcterms:W3CDTF">2019-11-13T22:45:35Z</dcterms:modified>
</cp:coreProperties>
</file>